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14"/>
  </p:notesMasterIdLst>
  <p:sldIdLst>
    <p:sldId id="256" r:id="rId2"/>
    <p:sldId id="260" r:id="rId3"/>
    <p:sldId id="258" r:id="rId4"/>
    <p:sldId id="257" r:id="rId5"/>
    <p:sldId id="259" r:id="rId6"/>
    <p:sldId id="262" r:id="rId7"/>
    <p:sldId id="263" r:id="rId8"/>
    <p:sldId id="264" r:id="rId9"/>
    <p:sldId id="265" r:id="rId10"/>
    <p:sldId id="266" r:id="rId11"/>
    <p:sldId id="267" r:id="rId12"/>
    <p:sldId id="261"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49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9A579C-E497-47A3-AA74-FD5356B53D73}" type="datetimeFigureOut">
              <a:rPr lang="ru-RU" smtClean="0"/>
              <a:pPr/>
              <a:t>28.08.2016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25F63E-6732-4C00-817E-2E2A697C146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825F63E-6732-4C00-817E-2E2A697C146E}" type="slidenum">
              <a:rPr lang="ru-RU" smtClean="0"/>
              <a:pPr/>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28.08.2016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28.08.2016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28.08.2016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28.08.2016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28.08.2016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28.08.2016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28.08.2016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28.08.2016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yvek.ru/%d1%80%d0%be%d0%b1%d0%be%d1%81%d1%82%d1%80%d0%be%d0%b5%d0%bd%d0%b8%d0%b5/%d1%81%d0%b0%d0%bc%d1%8b%d0%b9-%d0%bf%d1%80%d0%be%d0%b4%d0%b2%d0%b8%d0%bd%d1%83%d1%82%d1%8b%d0%b9-%d1%80%d0%be%d0%b1%d0%be%d1%82-%d0%bd%d0%b0-%d1%81%d0%b5%d0%b3%d0%be%d0%b4%d0%bd%d1%8f-%d0%b0%d1%82/" TargetMode="External"/><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hyperlink" Target="http://yvek.ru/%d1%80%d0%be%d0%b1%d0%be%d1%81%d1%82%d1%80%d0%be%d0%b5%d0%bd%d0%b8%d0%b5/%d1%88%d0%b0%d0%b3%d0%b0%d1%8e%d1%89%d0%b8%d0%b5-%d1%80%d0%be%d0%b1%d0%be%d1%82%d1%8b-%d0%b4%d0%bb%d1%8f-%d0%b2%d0%be%d0%b5%d0%bd%d0%bd%d1%8b%d1%85-%d1%87%d0%b5%d0%b3%d0%be-%d0%b4%d0%be%d1%81%d1%82/"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yvek.ru/%d0%b3%d0%b5%d0%bd%d0%b5%d1%82%d0%b8%d0%ba%d0%b0/%d0%bc%d0%be%d0%b6%d0%b5%d1%82-%d0%bb%d0%b8-%d1%87%d0%b5%d0%bb%d0%be%d0%b2%d0%b5%d0%ba-%d0%b6%d0%b8%d1%82%d1%8c-1000-%d0%bb%d0%b5%d1%82/" TargetMode="External"/><Relationship Id="rId2" Type="http://schemas.openxmlformats.org/officeDocument/2006/relationships/hyperlink" Target="http://yvek.ru/%d0%b3%d0%b5%d0%bd%d0%b5%d1%82%d0%b8%d0%ba%d0%b0/%d0%be%d1%82%d0%ba%d1%80%d1%8b%d1%82%d0%b8%d0%b5-%d0%b3%d0%b5%d0%bd%d0%bd%d0%b0%d1%8f-%d1%82%d0%b5%d1%80%d0%b0%d0%bf%d0%b8%d1%8f-%d0%bc%d0%be%d0%b6%d0%b5%d1%82-%d0%be%d1%81%d1%82%d0%b0%d0%bd%d0%be/" TargetMode="Externa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hyperlink" Target="http://yvek.ru/%d1%80%d0%be%d0%b1%d0%be%d1%81%d1%82%d1%80%d0%be%d0%b5%d0%bd%d0%b8%d0%b5/wildcat-%d1%81%d0%b0%d0%bc%d1%8b%d0%b9-%d0%b1%d1%8b%d1%81%d1%82%d1%80%d1%8b%d0%b9-%d1%80%d0%be%d0%b1%d0%be%d1%82-%d0%be%d1%82-boston-dynamics/" TargetMode="External"/><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yvek.ru/%d0%b3%d0%b0%d0%b4%d0%b6%d0%b5%d1%82%d1%8b/%d0%be%d1%87%d0%ba%d0%b8-%d0%b4%d0%be%d0%bf%d0%be%d0%bb%d0%bd%d0%b5%d0%bd%d0%bd%d0%be%d0%b9-%d1%80%d0%b5%d0%b0%d0%bb%d1%8c%d0%bd%d0%be%d1%81%d1%82%d0%b8-google-glass/"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hyperlink" Target="http://yvek.ru/%d0%b8%d0%bd%d1%82%d0%b5%d1%80%d0%b5%d1%81%d0%bd%d0%be%d0%b5/%d0%b4%d0%b8%d1%81%d0%ba%d1%83%d1%81%d1%81%d0%b8%d1%8f-%d1%81%d0%b0%d0%bc%d0%be%d1%83%d0%bf%d1%80%d0%b0%d0%b2%d0%bb%d1%8f%d0%b5%d0%bc%d1%8b%d0%b9-%d0%b0%d0%b2%d1%82%d0%be%d0%bc%d0%be%d0%b1%d0%b8%d0%b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743200" y="4697760"/>
            <a:ext cx="6400800" cy="2160240"/>
          </a:xfrm>
        </p:spPr>
        <p:txBody>
          <a:bodyPr>
            <a:normAutofit/>
          </a:bodyPr>
          <a:lstStyle/>
          <a:p>
            <a:pPr algn="r"/>
            <a:r>
              <a:rPr lang="ru-RU" sz="2400" dirty="0" smtClean="0">
                <a:solidFill>
                  <a:schemeClr val="tx1">
                    <a:lumMod val="95000"/>
                    <a:lumOff val="5000"/>
                  </a:schemeClr>
                </a:solidFill>
                <a:latin typeface="Times New Roman" pitchFamily="18" charset="0"/>
                <a:cs typeface="Times New Roman" pitchFamily="18" charset="0"/>
              </a:rPr>
              <a:t>П</a:t>
            </a:r>
            <a:r>
              <a:rPr lang="ru-RU" sz="2400" dirty="0" smtClean="0">
                <a:solidFill>
                  <a:schemeClr val="tx1">
                    <a:lumMod val="95000"/>
                    <a:lumOff val="5000"/>
                  </a:schemeClr>
                </a:solidFill>
                <a:latin typeface="Times New Roman" pitchFamily="18" charset="0"/>
                <a:cs typeface="Times New Roman" pitchFamily="18" charset="0"/>
              </a:rPr>
              <a:t>од</a:t>
            </a:r>
            <a:r>
              <a:rPr lang="ru-RU" sz="2400" dirty="0" smtClean="0">
                <a:solidFill>
                  <a:schemeClr val="tx1">
                    <a:lumMod val="95000"/>
                    <a:lumOff val="5000"/>
                  </a:schemeClr>
                </a:solidFill>
                <a:latin typeface="Times New Roman" pitchFamily="18" charset="0"/>
                <a:cs typeface="Times New Roman" pitchFamily="18" charset="0"/>
              </a:rPr>
              <a:t>готовила</a:t>
            </a:r>
            <a:r>
              <a:rPr lang="ru-RU" sz="2400" dirty="0" smtClean="0">
                <a:solidFill>
                  <a:schemeClr val="tx1">
                    <a:lumMod val="95000"/>
                    <a:lumOff val="5000"/>
                  </a:schemeClr>
                </a:solidFill>
                <a:latin typeface="Times New Roman" pitchFamily="18" charset="0"/>
                <a:cs typeface="Times New Roman" pitchFamily="18" charset="0"/>
              </a:rPr>
              <a:t>: ученица 7 «В» класса </a:t>
            </a:r>
          </a:p>
          <a:p>
            <a:pPr algn="r"/>
            <a:r>
              <a:rPr lang="ru-RU" sz="2400" dirty="0" smtClean="0">
                <a:solidFill>
                  <a:schemeClr val="tx1">
                    <a:lumMod val="95000"/>
                    <a:lumOff val="5000"/>
                  </a:schemeClr>
                </a:solidFill>
                <a:latin typeface="Times New Roman" pitchFamily="18" charset="0"/>
                <a:cs typeface="Times New Roman" pitchFamily="18" charset="0"/>
              </a:rPr>
              <a:t>Кирсанова </a:t>
            </a:r>
            <a:r>
              <a:rPr lang="ru-RU" sz="2400" dirty="0" err="1" smtClean="0">
                <a:solidFill>
                  <a:schemeClr val="tx1">
                    <a:lumMod val="95000"/>
                    <a:lumOff val="5000"/>
                  </a:schemeClr>
                </a:solidFill>
                <a:latin typeface="Times New Roman" pitchFamily="18" charset="0"/>
                <a:cs typeface="Times New Roman" pitchFamily="18" charset="0"/>
              </a:rPr>
              <a:t>Карина</a:t>
            </a:r>
            <a:endParaRPr lang="ru-RU" sz="2400" dirty="0" smtClean="0">
              <a:solidFill>
                <a:schemeClr val="tx1">
                  <a:lumMod val="95000"/>
                  <a:lumOff val="5000"/>
                </a:schemeClr>
              </a:solidFill>
              <a:latin typeface="Times New Roman" pitchFamily="18" charset="0"/>
              <a:cs typeface="Times New Roman" pitchFamily="18" charset="0"/>
            </a:endParaRPr>
          </a:p>
          <a:p>
            <a:pPr algn="r"/>
            <a:r>
              <a:rPr lang="ru-RU" sz="2400" dirty="0" smtClean="0">
                <a:solidFill>
                  <a:schemeClr val="tx1">
                    <a:lumMod val="95000"/>
                    <a:lumOff val="5000"/>
                  </a:schemeClr>
                </a:solidFill>
                <a:latin typeface="Times New Roman" pitchFamily="18" charset="0"/>
                <a:cs typeface="Times New Roman" pitchFamily="18" charset="0"/>
              </a:rPr>
              <a:t>Руководитель: учитель информатики и ИКТ</a:t>
            </a:r>
          </a:p>
          <a:p>
            <a:pPr algn="r"/>
            <a:r>
              <a:rPr lang="ru-RU" sz="2400" dirty="0" smtClean="0">
                <a:solidFill>
                  <a:schemeClr val="tx1">
                    <a:lumMod val="95000"/>
                    <a:lumOff val="5000"/>
                  </a:schemeClr>
                </a:solidFill>
                <a:latin typeface="Times New Roman" pitchFamily="18" charset="0"/>
                <a:cs typeface="Times New Roman" pitchFamily="18" charset="0"/>
              </a:rPr>
              <a:t>Лагутин Антон Александрович</a:t>
            </a:r>
            <a:endParaRPr lang="ru-RU" sz="2400" dirty="0">
              <a:solidFill>
                <a:schemeClr val="tx1">
                  <a:lumMod val="95000"/>
                  <a:lumOff val="5000"/>
                </a:schemeClr>
              </a:solidFill>
              <a:latin typeface="Times New Roman" pitchFamily="18" charset="0"/>
              <a:cs typeface="Times New Roman" pitchFamily="18" charset="0"/>
            </a:endParaRPr>
          </a:p>
        </p:txBody>
      </p:sp>
      <p:pic>
        <p:nvPicPr>
          <p:cNvPr id="13314" name="Picture 2" descr="https://trashbox.ru/files/236010_d0e28d/rubric_issue_299506.jpg"/>
          <p:cNvPicPr>
            <a:picLocks noChangeAspect="1" noChangeArrowheads="1"/>
          </p:cNvPicPr>
          <p:nvPr/>
        </p:nvPicPr>
        <p:blipFill>
          <a:blip r:embed="rId2" cstate="print"/>
          <a:srcRect/>
          <a:stretch>
            <a:fillRect/>
          </a:stretch>
        </p:blipFill>
        <p:spPr bwMode="auto">
          <a:xfrm>
            <a:off x="1403648" y="188640"/>
            <a:ext cx="6076950" cy="3219451"/>
          </a:xfrm>
          <a:prstGeom prst="rect">
            <a:avLst/>
          </a:prstGeom>
          <a:noFill/>
        </p:spPr>
      </p:pic>
      <p:sp>
        <p:nvSpPr>
          <p:cNvPr id="5" name="Прямоугольник 4"/>
          <p:cNvSpPr/>
          <p:nvPr/>
        </p:nvSpPr>
        <p:spPr>
          <a:xfrm>
            <a:off x="683568" y="188640"/>
            <a:ext cx="1383712" cy="923330"/>
          </a:xfrm>
          <a:prstGeom prst="rect">
            <a:avLst/>
          </a:prstGeom>
          <a:noFill/>
        </p:spPr>
        <p:txBody>
          <a:bodyPr wrap="none" lIns="91440" tIns="45720" rIns="91440" bIns="45720">
            <a:spAutoFit/>
          </a:bodyPr>
          <a:lstStyle/>
          <a:p>
            <a:pPr algn="ctr"/>
            <a:r>
              <a:rPr lang="ru-RU"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КАК</a:t>
            </a: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 name="Прямоугольник 5"/>
          <p:cNvSpPr/>
          <p:nvPr/>
        </p:nvSpPr>
        <p:spPr>
          <a:xfrm>
            <a:off x="4572000" y="2564904"/>
            <a:ext cx="4441024" cy="923330"/>
          </a:xfrm>
          <a:prstGeom prst="rect">
            <a:avLst/>
          </a:prstGeom>
          <a:noFill/>
        </p:spPr>
        <p:txBody>
          <a:bodyPr wrap="none" lIns="91440" tIns="45720" rIns="91440" bIns="45720">
            <a:spAutoFit/>
          </a:bodyPr>
          <a:lstStyle/>
          <a:p>
            <a:pPr algn="ctr"/>
            <a:r>
              <a:rPr lang="ru-RU" sz="5400" b="1" dirty="0" smtClean="0">
                <a:ln w="10541" cmpd="sng">
                  <a:solidFill>
                    <a:schemeClr val="accent1">
                      <a:shade val="88000"/>
                      <a:satMod val="110000"/>
                    </a:schemeClr>
                  </a:solidFill>
                  <a:prstDash val="solid"/>
                </a:ln>
                <a:solidFill>
                  <a:srgbClr val="00B050"/>
                </a:solidFill>
              </a:rPr>
              <a:t>ЗАХВАТЫВАЕТ</a:t>
            </a:r>
            <a:endParaRPr lang="ru-RU" sz="5400" b="1" cap="none" spc="0" dirty="0">
              <a:ln w="10541" cmpd="sng">
                <a:solidFill>
                  <a:schemeClr val="accent1">
                    <a:shade val="88000"/>
                    <a:satMod val="110000"/>
                  </a:schemeClr>
                </a:solidFill>
                <a:prstDash val="solid"/>
              </a:ln>
              <a:solidFill>
                <a:srgbClr val="00B050"/>
              </a:solidFill>
              <a:effectLst/>
            </a:endParaRPr>
          </a:p>
        </p:txBody>
      </p:sp>
      <p:sp>
        <p:nvSpPr>
          <p:cNvPr id="7" name="Прямоугольник 6"/>
          <p:cNvSpPr/>
          <p:nvPr/>
        </p:nvSpPr>
        <p:spPr>
          <a:xfrm>
            <a:off x="6818969" y="3212976"/>
            <a:ext cx="2157963" cy="923330"/>
          </a:xfrm>
          <a:prstGeom prst="rect">
            <a:avLst/>
          </a:prstGeom>
          <a:noFill/>
        </p:spPr>
        <p:txBody>
          <a:bodyPr wrap="none" lIns="91440" tIns="45720" rIns="91440" bIns="45720">
            <a:spAutoFit/>
          </a:bodyPr>
          <a:lstStyle/>
          <a:p>
            <a:pPr algn="ctr"/>
            <a:r>
              <a:rPr lang="ru-RU" sz="5400" b="1" dirty="0" smtClean="0">
                <a:ln w="10541" cmpd="sng">
                  <a:solidFill>
                    <a:schemeClr val="accent1">
                      <a:shade val="88000"/>
                      <a:satMod val="110000"/>
                    </a:schemeClr>
                  </a:solidFill>
                  <a:prstDash val="solid"/>
                </a:ln>
                <a:solidFill>
                  <a:schemeClr val="accent6">
                    <a:lumMod val="75000"/>
                  </a:schemeClr>
                </a:solidFill>
              </a:rPr>
              <a:t>МИР?!</a:t>
            </a:r>
            <a:endParaRPr lang="ru-RU" sz="5400" b="1" cap="none" spc="0" dirty="0">
              <a:ln w="10541" cmpd="sng">
                <a:solidFill>
                  <a:schemeClr val="accent1">
                    <a:shade val="88000"/>
                    <a:satMod val="110000"/>
                  </a:schemeClr>
                </a:solidFill>
                <a:prstDash val="solid"/>
              </a:ln>
              <a:solidFill>
                <a:schemeClr val="accent6">
                  <a:lumMod val="75000"/>
                </a:schemeClr>
              </a:solidFill>
              <a:effectLst/>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Wildcat - &amp;scy;&amp;acy;&amp;mcy;&amp;ycy;&amp;jcy; &amp;bcy;&amp;ycy;&amp;scy;&amp;tcy;&amp;rcy;&amp;ycy;&amp;jcy; &amp;rcy;&amp;ocy;&amp;bcy;&amp;ocy;&amp;tcy; &amp;ocy;&amp;tcy; Boston Dynamics"/>
          <p:cNvPicPr>
            <a:picLocks noChangeAspect="1" noChangeArrowheads="1"/>
          </p:cNvPicPr>
          <p:nvPr/>
        </p:nvPicPr>
        <p:blipFill>
          <a:blip r:embed="rId2" cstate="print"/>
          <a:srcRect/>
          <a:stretch>
            <a:fillRect/>
          </a:stretch>
        </p:blipFill>
        <p:spPr bwMode="auto">
          <a:xfrm>
            <a:off x="2627784" y="4869160"/>
            <a:ext cx="3846611" cy="1857364"/>
          </a:xfrm>
          <a:prstGeom prst="rect">
            <a:avLst/>
          </a:prstGeom>
          <a:ln>
            <a:noFill/>
          </a:ln>
          <a:effectLst>
            <a:outerShdw blurRad="292100" dist="139700" dir="2700000" algn="tl" rotWithShape="0">
              <a:srgbClr val="333333">
                <a:alpha val="65000"/>
              </a:srgbClr>
            </a:outerShdw>
          </a:effectLst>
        </p:spPr>
      </p:pic>
      <p:sp>
        <p:nvSpPr>
          <p:cNvPr id="2" name="Заголовок 1"/>
          <p:cNvSpPr>
            <a:spLocks noGrp="1"/>
          </p:cNvSpPr>
          <p:nvPr>
            <p:ph type="ctrTitle"/>
          </p:nvPr>
        </p:nvSpPr>
        <p:spPr>
          <a:xfrm>
            <a:off x="642910" y="1"/>
            <a:ext cx="7772400" cy="764703"/>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3200" b="1" dirty="0" smtClean="0">
                <a:ln w="11430"/>
                <a:solidFill>
                  <a:schemeClr val="tx2">
                    <a:lumMod val="50000"/>
                  </a:schemeClr>
                </a:solidFill>
                <a:effectLst>
                  <a:outerShdw blurRad="50800" dist="39000" dir="5460000" algn="tl">
                    <a:srgbClr val="000000">
                      <a:alpha val="38000"/>
                    </a:srgbClr>
                  </a:outerShdw>
                </a:effectLst>
              </a:rPr>
              <a:t>Контроль </a:t>
            </a:r>
            <a:r>
              <a:rPr lang="ru-RU" sz="3200" b="1" dirty="0" smtClean="0">
                <a:ln w="11430"/>
                <a:solidFill>
                  <a:schemeClr val="tx2">
                    <a:lumMod val="50000"/>
                  </a:schemeClr>
                </a:solidFill>
                <a:effectLst>
                  <a:outerShdw blurRad="50800" dist="39000" dir="5460000" algn="tl">
                    <a:srgbClr val="000000">
                      <a:alpha val="38000"/>
                    </a:srgbClr>
                  </a:outerShdw>
                </a:effectLst>
              </a:rPr>
              <a:t>рынка физического </a:t>
            </a:r>
            <a:r>
              <a:rPr lang="ru-RU" sz="3200" b="1" dirty="0" smtClean="0">
                <a:ln w="11430"/>
                <a:solidFill>
                  <a:schemeClr val="tx2">
                    <a:lumMod val="50000"/>
                  </a:schemeClr>
                </a:solidFill>
                <a:effectLst>
                  <a:outerShdw blurRad="50800" dist="39000" dir="5460000" algn="tl">
                    <a:srgbClr val="000000">
                      <a:alpha val="38000"/>
                    </a:srgbClr>
                  </a:outerShdw>
                </a:effectLst>
              </a:rPr>
              <a:t>труда</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Подзаголовок 2"/>
          <p:cNvSpPr>
            <a:spLocks noGrp="1"/>
          </p:cNvSpPr>
          <p:nvPr>
            <p:ph type="subTitle" idx="1"/>
          </p:nvPr>
        </p:nvSpPr>
        <p:spPr>
          <a:xfrm>
            <a:off x="0" y="620688"/>
            <a:ext cx="9144000" cy="4371398"/>
          </a:xfrm>
        </p:spPr>
        <p:txBody>
          <a:bodyPr>
            <a:noAutofit/>
          </a:bodyPr>
          <a:lstStyle/>
          <a:p>
            <a:pPr algn="just"/>
            <a:r>
              <a:rPr lang="ru-RU" sz="1800" b="1" dirty="0" smtClean="0">
                <a:solidFill>
                  <a:srgbClr val="00B050"/>
                </a:solidFill>
              </a:rPr>
              <a:t>Как нам известно, </a:t>
            </a:r>
            <a:r>
              <a:rPr lang="ru-RU" sz="1800" b="1" dirty="0" err="1" smtClean="0">
                <a:solidFill>
                  <a:srgbClr val="00B050"/>
                </a:solidFill>
              </a:rPr>
              <a:t>Boston</a:t>
            </a:r>
            <a:r>
              <a:rPr lang="ru-RU" sz="1800" b="1" dirty="0" smtClean="0">
                <a:solidFill>
                  <a:srgbClr val="00B050"/>
                </a:solidFill>
              </a:rPr>
              <a:t> </a:t>
            </a:r>
            <a:r>
              <a:rPr lang="ru-RU" sz="1800" b="1" dirty="0" err="1" smtClean="0">
                <a:solidFill>
                  <a:srgbClr val="00B050"/>
                </a:solidFill>
              </a:rPr>
              <a:t>Dynamics</a:t>
            </a:r>
            <a:r>
              <a:rPr lang="ru-RU" sz="1800" b="1" dirty="0" smtClean="0">
                <a:solidFill>
                  <a:srgbClr val="00B050"/>
                </a:solidFill>
              </a:rPr>
              <a:t> имеет репутацию разработчика лучших роботов в мире. К примеру, для военных были созданы четвероногие роботы для переноса грузов, а </a:t>
            </a:r>
            <a:r>
              <a:rPr lang="ru-RU" sz="1800" b="1" dirty="0" err="1" smtClean="0">
                <a:solidFill>
                  <a:srgbClr val="00B050"/>
                </a:solidFill>
                <a:hlinkClick r:id="rId3"/>
              </a:rPr>
              <a:t>Petman</a:t>
            </a:r>
            <a:r>
              <a:rPr lang="ru-RU" sz="1800" b="1" dirty="0" smtClean="0">
                <a:solidFill>
                  <a:srgbClr val="00B050"/>
                </a:solidFill>
              </a:rPr>
              <a:t>, обладающий парой ног, уж очень напоминает своими движениями людей. Несомненно, нас не страшит тот факт, что робот может забрать человеческую работу только по причине наличия ног. Но хотелось бы подчеркнуть, что существование робота </a:t>
            </a:r>
            <a:r>
              <a:rPr lang="ru-RU" sz="1800" b="1" dirty="0" err="1" smtClean="0">
                <a:solidFill>
                  <a:srgbClr val="00B050"/>
                </a:solidFill>
                <a:hlinkClick r:id="rId4"/>
              </a:rPr>
              <a:t>Big</a:t>
            </a:r>
            <a:r>
              <a:rPr lang="ru-RU" sz="1800" b="1" dirty="0" smtClean="0">
                <a:solidFill>
                  <a:srgbClr val="00B050"/>
                </a:solidFill>
                <a:hlinkClick r:id="rId4"/>
              </a:rPr>
              <a:t> </a:t>
            </a:r>
            <a:r>
              <a:rPr lang="ru-RU" sz="1800" b="1" dirty="0" err="1" smtClean="0">
                <a:solidFill>
                  <a:srgbClr val="00B050"/>
                </a:solidFill>
                <a:hlinkClick r:id="rId4"/>
              </a:rPr>
              <a:t>Dog</a:t>
            </a:r>
            <a:r>
              <a:rPr lang="ru-RU" sz="1800" b="1" dirty="0" smtClean="0">
                <a:solidFill>
                  <a:srgbClr val="00B050"/>
                </a:solidFill>
              </a:rPr>
              <a:t>, который свободно передвигается по неровной поверхности – это глобальный прогресс. Понятное дело, что передвижение – это лишь первая ступень в создании идеального механизма, который в будущем сможет готовить и подавать нам вкусные обеды, не забывая желать приятного аппетита. То есть дело осталось за малым, обучить робота всем тем простым задачам, которые мы делаем автоматически. И, как вы видите, покупка </a:t>
            </a:r>
            <a:r>
              <a:rPr lang="ru-RU" sz="1800" b="1" dirty="0" err="1" smtClean="0">
                <a:solidFill>
                  <a:srgbClr val="00B050"/>
                </a:solidFill>
              </a:rPr>
              <a:t>Boston</a:t>
            </a:r>
            <a:r>
              <a:rPr lang="ru-RU" sz="1800" b="1" dirty="0" smtClean="0">
                <a:solidFill>
                  <a:srgbClr val="00B050"/>
                </a:solidFill>
              </a:rPr>
              <a:t> </a:t>
            </a:r>
            <a:r>
              <a:rPr lang="ru-RU" sz="1800" b="1" dirty="0" err="1" smtClean="0">
                <a:solidFill>
                  <a:srgbClr val="00B050"/>
                </a:solidFill>
              </a:rPr>
              <a:t>Dynamics</a:t>
            </a:r>
            <a:r>
              <a:rPr lang="ru-RU" sz="1800" b="1" dirty="0" smtClean="0">
                <a:solidFill>
                  <a:srgbClr val="00B050"/>
                </a:solidFill>
              </a:rPr>
              <a:t> является исключительно выгодным приобретением.</a:t>
            </a:r>
          </a:p>
          <a:p>
            <a:pPr algn="just"/>
            <a:r>
              <a:rPr lang="ru-RU" sz="1800" b="1" dirty="0" smtClean="0">
                <a:solidFill>
                  <a:srgbClr val="00B050"/>
                </a:solidFill>
              </a:rPr>
              <a:t>Так как все чаще роботы выполняют ручную работу, нам остается лишь заниматься умственной деятельностью – между прочим, </a:t>
            </a:r>
            <a:r>
              <a:rPr lang="ru-RU" sz="1800" b="1" dirty="0" err="1" smtClean="0">
                <a:solidFill>
                  <a:srgbClr val="00B050"/>
                </a:solidFill>
              </a:rPr>
              <a:t>Google</a:t>
            </a:r>
            <a:r>
              <a:rPr lang="ru-RU" sz="1800" b="1" dirty="0" smtClean="0">
                <a:solidFill>
                  <a:srgbClr val="00B050"/>
                </a:solidFill>
              </a:rPr>
              <a:t> преуспевает и в этом. Как только компания сможет разработать сочетание умственных и физических способностей, которые очень упростят нашу жизнь, гигант внедрится в каждый участок мировой экономики.</a:t>
            </a:r>
          </a:p>
          <a:p>
            <a:endParaRPr lang="ru-RU" sz="1800" dirty="0"/>
          </a:p>
        </p:txBody>
      </p:sp>
    </p:spTree>
  </p:cSld>
  <p:clrMapOvr>
    <a:masterClrMapping/>
  </p:clrMapOvr>
  <p:transition>
    <p:pull dir="l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1"/>
            <a:ext cx="8032976" cy="764704"/>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000" b="1" dirty="0" smtClean="0">
                <a:ln w="11430"/>
                <a:solidFill>
                  <a:schemeClr val="tx2">
                    <a:lumMod val="50000"/>
                  </a:schemeClr>
                </a:solidFill>
                <a:effectLst>
                  <a:outerShdw blurRad="50800" dist="39000" dir="5460000" algn="tl">
                    <a:srgbClr val="000000">
                      <a:alpha val="38000"/>
                    </a:srgbClr>
                  </a:outerShdw>
                </a:effectLst>
              </a:rPr>
              <a:t>Контроль </a:t>
            </a:r>
            <a:r>
              <a:rPr lang="ru-RU" sz="4000" b="1" dirty="0" smtClean="0">
                <a:ln w="11430"/>
                <a:solidFill>
                  <a:schemeClr val="tx2">
                    <a:lumMod val="50000"/>
                  </a:schemeClr>
                </a:solidFill>
                <a:effectLst>
                  <a:outerShdw blurRad="50800" dist="39000" dir="5460000" algn="tl">
                    <a:srgbClr val="000000">
                      <a:alpha val="38000"/>
                    </a:srgbClr>
                  </a:outerShdw>
                </a:effectLst>
              </a:rPr>
              <a:t>над жизненными </a:t>
            </a:r>
            <a:r>
              <a:rPr lang="ru-RU" sz="4000" b="1" dirty="0" smtClean="0">
                <a:ln w="11430"/>
                <a:solidFill>
                  <a:schemeClr val="tx2">
                    <a:lumMod val="50000"/>
                  </a:schemeClr>
                </a:solidFill>
                <a:effectLst>
                  <a:outerShdw blurRad="50800" dist="39000" dir="5460000" algn="tl">
                    <a:srgbClr val="000000">
                      <a:alpha val="38000"/>
                    </a:srgbClr>
                  </a:outerShdw>
                </a:effectLst>
              </a:rPr>
              <a:t>тайнами</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Подзаголовок 2"/>
          <p:cNvSpPr>
            <a:spLocks noGrp="1"/>
          </p:cNvSpPr>
          <p:nvPr>
            <p:ph type="subTitle" idx="1"/>
          </p:nvPr>
        </p:nvSpPr>
        <p:spPr>
          <a:xfrm>
            <a:off x="0" y="3356992"/>
            <a:ext cx="9144000" cy="3501008"/>
          </a:xfrm>
        </p:spPr>
        <p:txBody>
          <a:bodyPr>
            <a:noAutofit/>
          </a:bodyPr>
          <a:lstStyle/>
          <a:p>
            <a:pPr algn="just"/>
            <a:r>
              <a:rPr lang="ru-RU" sz="1800" b="1" dirty="0" smtClean="0">
                <a:solidFill>
                  <a:schemeClr val="accent6">
                    <a:lumMod val="75000"/>
                  </a:schemeClr>
                </a:solidFill>
              </a:rPr>
              <a:t>Ранее, </a:t>
            </a:r>
            <a:r>
              <a:rPr lang="ru-RU" sz="1800" b="1" dirty="0" err="1" smtClean="0">
                <a:solidFill>
                  <a:schemeClr val="accent6">
                    <a:lumMod val="75000"/>
                  </a:schemeClr>
                </a:solidFill>
              </a:rPr>
              <a:t>Google</a:t>
            </a:r>
            <a:r>
              <a:rPr lang="ru-RU" sz="1800" b="1" dirty="0" smtClean="0">
                <a:solidFill>
                  <a:schemeClr val="accent6">
                    <a:lumMod val="75000"/>
                  </a:schemeClr>
                </a:solidFill>
              </a:rPr>
              <a:t> представила разработку </a:t>
            </a:r>
            <a:r>
              <a:rPr lang="ru-RU" sz="1800" b="1" dirty="0" err="1" smtClean="0">
                <a:solidFill>
                  <a:schemeClr val="accent6">
                    <a:lumMod val="75000"/>
                  </a:schemeClr>
                </a:solidFill>
              </a:rPr>
              <a:t>Calico</a:t>
            </a:r>
            <a:r>
              <a:rPr lang="ru-RU" sz="1800" b="1" dirty="0" smtClean="0">
                <a:solidFill>
                  <a:schemeClr val="accent6">
                    <a:lumMod val="75000"/>
                  </a:schemeClr>
                </a:solidFill>
              </a:rPr>
              <a:t>, занимающейся исследованием продления жизни, которой должен был заниматься CEO </a:t>
            </a:r>
            <a:r>
              <a:rPr lang="ru-RU" sz="1800" b="1" dirty="0" err="1" smtClean="0">
                <a:solidFill>
                  <a:schemeClr val="accent6">
                    <a:lumMod val="75000"/>
                  </a:schemeClr>
                </a:solidFill>
              </a:rPr>
              <a:t>Genentech</a:t>
            </a:r>
            <a:r>
              <a:rPr lang="ru-RU" sz="1800" b="1" dirty="0" smtClean="0">
                <a:solidFill>
                  <a:schemeClr val="accent6">
                    <a:lumMod val="75000"/>
                  </a:schemeClr>
                </a:solidFill>
              </a:rPr>
              <a:t>. СМИ мгновенно откликнулись на это исследование продления жизни, вероятно его реализация </a:t>
            </a:r>
            <a:r>
              <a:rPr lang="ru-RU" sz="1800" b="1" dirty="0" smtClean="0">
                <a:solidFill>
                  <a:schemeClr val="accent6">
                    <a:lumMod val="75000"/>
                  </a:schemeClr>
                </a:solidFill>
                <a:hlinkClick r:id="rId2"/>
              </a:rPr>
              <a:t>уже близко</a:t>
            </a:r>
            <a:r>
              <a:rPr lang="ru-RU" sz="1800" b="1" dirty="0" smtClean="0">
                <a:solidFill>
                  <a:schemeClr val="accent6">
                    <a:lumMod val="75000"/>
                  </a:schemeClr>
                </a:solidFill>
              </a:rPr>
              <a:t>. Обратимся мысленно, к талантливому </a:t>
            </a:r>
            <a:r>
              <a:rPr lang="ru-RU" sz="1800" b="1" dirty="0" err="1" smtClean="0">
                <a:solidFill>
                  <a:schemeClr val="accent6">
                    <a:lumMod val="75000"/>
                  </a:schemeClr>
                </a:solidFill>
              </a:rPr>
              <a:t>Ларри</a:t>
            </a:r>
            <a:r>
              <a:rPr lang="ru-RU" sz="1800" b="1" dirty="0" smtClean="0">
                <a:solidFill>
                  <a:schemeClr val="accent6">
                    <a:lumMod val="75000"/>
                  </a:schemeClr>
                </a:solidFill>
              </a:rPr>
              <a:t> Пейджу – ведь он все время старается опередить будущее, производя товары во много раз превосходящие уже существующих на рынке. Конечно, мы понимаем, что бессмертие пока нереально, но вот увеличение срока жизни до 150 лет вполне осуществимо. Знаменитый геронтолог </a:t>
            </a:r>
            <a:r>
              <a:rPr lang="ru-RU" sz="1800" b="1" dirty="0" err="1" smtClean="0">
                <a:solidFill>
                  <a:schemeClr val="accent6">
                    <a:lumMod val="75000"/>
                  </a:schemeClr>
                </a:solidFill>
                <a:hlinkClick r:id="rId3"/>
              </a:rPr>
              <a:t>Обри</a:t>
            </a:r>
            <a:r>
              <a:rPr lang="ru-RU" sz="1800" b="1" dirty="0" smtClean="0">
                <a:solidFill>
                  <a:schemeClr val="accent6">
                    <a:lumMod val="75000"/>
                  </a:schemeClr>
                </a:solidFill>
                <a:hlinkClick r:id="rId3"/>
              </a:rPr>
              <a:t> </a:t>
            </a:r>
            <a:r>
              <a:rPr lang="ru-RU" sz="1800" b="1" dirty="0" err="1" smtClean="0">
                <a:solidFill>
                  <a:schemeClr val="accent6">
                    <a:lumMod val="75000"/>
                  </a:schemeClr>
                </a:solidFill>
                <a:hlinkClick r:id="rId3"/>
              </a:rPr>
              <a:t>ди</a:t>
            </a:r>
            <a:r>
              <a:rPr lang="ru-RU" sz="1800" b="1" dirty="0" smtClean="0">
                <a:solidFill>
                  <a:schemeClr val="accent6">
                    <a:lumMod val="75000"/>
                  </a:schemeClr>
                </a:solidFill>
                <a:hlinkClick r:id="rId3"/>
              </a:rPr>
              <a:t> Грей</a:t>
            </a:r>
            <a:r>
              <a:rPr lang="ru-RU" sz="1800" b="1" dirty="0" smtClean="0">
                <a:solidFill>
                  <a:schemeClr val="accent6">
                    <a:lumMod val="75000"/>
                  </a:schemeClr>
                </a:solidFill>
              </a:rPr>
              <a:t> заявляет о том, что человек, который способен дожить до 150 лет, уже рожден. И первый человек, который сможет дожить до тысячи лет, будет рожден в 2030 годах.</a:t>
            </a:r>
            <a:br>
              <a:rPr lang="ru-RU" sz="1800" b="1" dirty="0" smtClean="0">
                <a:solidFill>
                  <a:schemeClr val="accent6">
                    <a:lumMod val="75000"/>
                  </a:schemeClr>
                </a:solidFill>
              </a:rPr>
            </a:br>
            <a:r>
              <a:rPr lang="ru-RU" sz="1800" b="1" dirty="0" smtClean="0">
                <a:solidFill>
                  <a:schemeClr val="accent6">
                    <a:lumMod val="75000"/>
                  </a:schemeClr>
                </a:solidFill>
              </a:rPr>
              <a:t>Судя по всему, компания </a:t>
            </a:r>
            <a:r>
              <a:rPr lang="ru-RU" sz="1800" b="1" dirty="0" err="1" smtClean="0">
                <a:solidFill>
                  <a:schemeClr val="accent6">
                    <a:lumMod val="75000"/>
                  </a:schemeClr>
                </a:solidFill>
              </a:rPr>
              <a:t>Google</a:t>
            </a:r>
            <a:r>
              <a:rPr lang="ru-RU" sz="1800" b="1" dirty="0" smtClean="0">
                <a:solidFill>
                  <a:schemeClr val="accent6">
                    <a:lumMod val="75000"/>
                  </a:schemeClr>
                </a:solidFill>
              </a:rPr>
              <a:t> абсолютно точно предоставит нам возможность носить на голове компьютеры, ездить в самоуправляемых автомобилях, а также, роботизированный труд прежде, чем обычные люди смогут доживать до 150 лет. </a:t>
            </a:r>
            <a:endParaRPr lang="ru-RU" sz="1800" b="1" dirty="0">
              <a:solidFill>
                <a:schemeClr val="accent6">
                  <a:lumMod val="75000"/>
                </a:schemeClr>
              </a:solidFill>
            </a:endParaRPr>
          </a:p>
        </p:txBody>
      </p:sp>
      <p:pic>
        <p:nvPicPr>
          <p:cNvPr id="26626" name="Picture 2" descr="&amp;Scy;&amp;iecy;&amp;rcy;&amp;dcy;&amp;tscy;&amp;iecy; &amp;icy;&amp;zcy; &amp;scy;&amp;tcy;&amp;vcy;&amp;ocy;&amp;lcy;&amp;ocy;&amp;vcy;&amp;ycy;&amp;khcy; &amp;kcy;&amp;lcy;&amp;iecy;&amp;tcy;&amp;ocy;&amp;kcy;"/>
          <p:cNvPicPr>
            <a:picLocks noChangeAspect="1" noChangeArrowheads="1"/>
          </p:cNvPicPr>
          <p:nvPr/>
        </p:nvPicPr>
        <p:blipFill>
          <a:blip r:embed="rId4" cstate="print"/>
          <a:srcRect/>
          <a:stretch>
            <a:fillRect/>
          </a:stretch>
        </p:blipFill>
        <p:spPr bwMode="auto">
          <a:xfrm>
            <a:off x="2339752" y="836712"/>
            <a:ext cx="4232818" cy="237163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Максим\Desktop\Stage-da-5.800-dollari-al-mese.jpg"/>
          <p:cNvPicPr>
            <a:picLocks noChangeAspect="1" noChangeArrowheads="1"/>
          </p:cNvPicPr>
          <p:nvPr/>
        </p:nvPicPr>
        <p:blipFill>
          <a:blip r:embed="rId2" cstate="print"/>
          <a:srcRect/>
          <a:stretch>
            <a:fillRect/>
          </a:stretch>
        </p:blipFill>
        <p:spPr bwMode="auto">
          <a:xfrm>
            <a:off x="-78694" y="0"/>
            <a:ext cx="9222694" cy="6858000"/>
          </a:xfrm>
          <a:prstGeom prst="rect">
            <a:avLst/>
          </a:prstGeom>
          <a:noFill/>
        </p:spPr>
      </p:pic>
      <p:sp>
        <p:nvSpPr>
          <p:cNvPr id="2" name="Заголовок 1"/>
          <p:cNvSpPr>
            <a:spLocks noGrp="1"/>
          </p:cNvSpPr>
          <p:nvPr>
            <p:ph type="title"/>
          </p:nvPr>
        </p:nvSpPr>
        <p:spPr>
          <a:xfrm>
            <a:off x="179512" y="1988840"/>
            <a:ext cx="8640960" cy="2664296"/>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5400" b="1" i="1" u="sng" dirty="0" smtClean="0">
                <a:ln w="11430"/>
                <a:solidFill>
                  <a:srgbClr val="00B050"/>
                </a:solidFill>
                <a:effectLst>
                  <a:outerShdw blurRad="50800" dist="39000" dir="5460000" algn="tl">
                    <a:srgbClr val="000000">
                      <a:alpha val="38000"/>
                    </a:srgbClr>
                  </a:outerShdw>
                </a:effectLst>
              </a:rPr>
              <a:t>«Для нас быть лучшими – это не пункт </a:t>
            </a:r>
            <a:r>
              <a:rPr lang="ru-RU" sz="5400" b="1" i="1" u="sng" dirty="0" smtClean="0">
                <a:ln w="11430"/>
                <a:solidFill>
                  <a:srgbClr val="00B050"/>
                </a:solidFill>
                <a:effectLst>
                  <a:outerShdw blurRad="50800" dist="39000" dir="5460000" algn="tl">
                    <a:srgbClr val="000000">
                      <a:alpha val="38000"/>
                    </a:srgbClr>
                  </a:outerShdw>
                </a:effectLst>
              </a:rPr>
              <a:t>назначения, а </a:t>
            </a:r>
            <a:r>
              <a:rPr lang="ru-RU" sz="5400" b="1" i="1" u="sng" dirty="0" smtClean="0">
                <a:ln w="11430"/>
                <a:solidFill>
                  <a:srgbClr val="00B050"/>
                </a:solidFill>
                <a:effectLst>
                  <a:outerShdw blurRad="50800" dist="39000" dir="5460000" algn="tl">
                    <a:srgbClr val="000000">
                      <a:alpha val="38000"/>
                    </a:srgbClr>
                  </a:outerShdw>
                </a:effectLst>
              </a:rPr>
              <a:t>только начало пути!»</a:t>
            </a:r>
            <a:r>
              <a:rPr lang="ru-RU" sz="5400" b="1" i="1" dirty="0" smtClean="0">
                <a:ln w="11430"/>
                <a:solidFill>
                  <a:srgbClr val="00B050"/>
                </a:solidFill>
                <a:effectLst>
                  <a:outerShdw blurRad="50800" dist="39000" dir="5460000" algn="tl">
                    <a:srgbClr val="000000">
                      <a:alpha val="38000"/>
                    </a:srgbClr>
                  </a:outerShdw>
                </a:effectLst>
              </a:rPr>
              <a:t/>
            </a:r>
            <a:br>
              <a:rPr lang="ru-RU" sz="5400" b="1" i="1" dirty="0" smtClean="0">
                <a:ln w="11430"/>
                <a:solidFill>
                  <a:srgbClr val="00B050"/>
                </a:solidFill>
                <a:effectLst>
                  <a:outerShdw blurRad="50800" dist="39000" dir="5460000" algn="tl">
                    <a:srgbClr val="000000">
                      <a:alpha val="38000"/>
                    </a:srgbClr>
                  </a:outerShdw>
                </a:effectLst>
              </a:rPr>
            </a:br>
            <a:endParaRPr lang="ru-RU" sz="5400" b="1" i="1" dirty="0">
              <a:ln w="11430"/>
              <a:solidFill>
                <a:srgbClr val="00B050"/>
              </a:solidFill>
              <a:effectLst>
                <a:outerShdw blurRad="50800" dist="39000" dir="5460000" algn="tl">
                  <a:srgbClr val="000000">
                    <a:alpha val="38000"/>
                  </a:srgbClr>
                </a:outerShdw>
              </a:effectLst>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ксим\Desktop\feGxqO12zww.jpg"/>
          <p:cNvPicPr>
            <a:picLocks noChangeAspect="1" noChangeArrowheads="1"/>
          </p:cNvPicPr>
          <p:nvPr/>
        </p:nvPicPr>
        <p:blipFill>
          <a:blip r:embed="rId2" cstate="print"/>
          <a:srcRect/>
          <a:stretch>
            <a:fillRect/>
          </a:stretch>
        </p:blipFill>
        <p:spPr bwMode="auto">
          <a:xfrm>
            <a:off x="5874118" y="3861048"/>
            <a:ext cx="3269881" cy="2996951"/>
          </a:xfrm>
          <a:prstGeom prst="rect">
            <a:avLst/>
          </a:prstGeom>
          <a:noFill/>
        </p:spPr>
      </p:pic>
      <p:sp>
        <p:nvSpPr>
          <p:cNvPr id="2" name="Заголовок 1"/>
          <p:cNvSpPr>
            <a:spLocks noGrp="1"/>
          </p:cNvSpPr>
          <p:nvPr>
            <p:ph type="ctrTitle"/>
          </p:nvPr>
        </p:nvSpPr>
        <p:spPr>
          <a:xfrm>
            <a:off x="0" y="0"/>
            <a:ext cx="9144000" cy="980728"/>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solidFill>
                  <a:schemeClr val="tx2">
                    <a:lumMod val="50000"/>
                  </a:schemeClr>
                </a:solidFill>
                <a:effectLst>
                  <a:outerShdw blurRad="50800" dist="39000" dir="5460000" algn="tl">
                    <a:srgbClr val="000000">
                      <a:alpha val="38000"/>
                    </a:srgbClr>
                  </a:outerShdw>
                </a:effectLst>
              </a:rPr>
              <a:t>10 </a:t>
            </a:r>
            <a:r>
              <a:rPr lang="ru-RU" b="1" dirty="0" smtClean="0">
                <a:ln w="11430"/>
                <a:solidFill>
                  <a:schemeClr val="tx2">
                    <a:lumMod val="50000"/>
                  </a:schemeClr>
                </a:solidFill>
                <a:effectLst>
                  <a:outerShdw blurRad="50800" dist="39000" dir="5460000" algn="tl">
                    <a:srgbClr val="000000">
                      <a:alpha val="38000"/>
                    </a:srgbClr>
                  </a:outerShdw>
                </a:effectLst>
              </a:rPr>
              <a:t>главных принципов </a:t>
            </a:r>
            <a:r>
              <a:rPr lang="en-US" b="1" dirty="0" smtClean="0">
                <a:ln w="11430"/>
                <a:solidFill>
                  <a:schemeClr val="tx2">
                    <a:lumMod val="50000"/>
                  </a:schemeClr>
                </a:solidFill>
                <a:effectLst>
                  <a:outerShdw blurRad="50800" dist="39000" dir="5460000" algn="tl">
                    <a:srgbClr val="000000">
                      <a:alpha val="38000"/>
                    </a:srgbClr>
                  </a:outerShdw>
                </a:effectLst>
              </a:rPr>
              <a:t>Google</a:t>
            </a:r>
            <a:endParaRPr lang="ru-RU" b="1" dirty="0">
              <a:ln w="11430"/>
              <a:solidFill>
                <a:schemeClr val="tx2">
                  <a:lumMod val="50000"/>
                </a:schemeClr>
              </a:solidFill>
              <a:effectLst>
                <a:outerShdw blurRad="50800" dist="39000" dir="5460000" algn="tl">
                  <a:srgbClr val="000000">
                    <a:alpha val="38000"/>
                  </a:srgbClr>
                </a:outerShdw>
              </a:effectLst>
            </a:endParaRPr>
          </a:p>
        </p:txBody>
      </p:sp>
      <p:sp>
        <p:nvSpPr>
          <p:cNvPr id="3" name="Подзаголовок 2"/>
          <p:cNvSpPr>
            <a:spLocks noGrp="1"/>
          </p:cNvSpPr>
          <p:nvPr>
            <p:ph type="subTitle" idx="1"/>
          </p:nvPr>
        </p:nvSpPr>
        <p:spPr>
          <a:xfrm>
            <a:off x="179512" y="1124744"/>
            <a:ext cx="8607330" cy="5590404"/>
          </a:xfrm>
        </p:spPr>
        <p:txBody>
          <a:bodyPr>
            <a:normAutofit fontScale="92500" lnSpcReduction="20000"/>
          </a:bodyPr>
          <a:lstStyle/>
          <a:p>
            <a:pPr marL="514350" indent="-514350" algn="just">
              <a:buFont typeface="Arial" pitchFamily="34" charset="0"/>
              <a:buChar char="•"/>
            </a:pPr>
            <a:r>
              <a:rPr lang="ru-RU" sz="2800" b="1" i="1" dirty="0" smtClean="0">
                <a:solidFill>
                  <a:schemeClr val="accent1">
                    <a:lumMod val="75000"/>
                  </a:schemeClr>
                </a:solidFill>
              </a:rPr>
              <a:t>Сосредоточь </a:t>
            </a:r>
            <a:r>
              <a:rPr lang="ru-RU" sz="2800" b="1" i="1" dirty="0" smtClean="0">
                <a:solidFill>
                  <a:schemeClr val="accent1">
                    <a:lumMod val="75000"/>
                  </a:schemeClr>
                </a:solidFill>
              </a:rPr>
              <a:t>все внимание на </a:t>
            </a:r>
            <a:r>
              <a:rPr lang="ru-RU" sz="2800" b="1" i="1" dirty="0" smtClean="0">
                <a:solidFill>
                  <a:schemeClr val="accent1">
                    <a:lumMod val="75000"/>
                  </a:schemeClr>
                </a:solidFill>
              </a:rPr>
              <a:t>пользователе, </a:t>
            </a:r>
            <a:r>
              <a:rPr lang="ru-RU" sz="2800" b="1" i="1" dirty="0" smtClean="0">
                <a:solidFill>
                  <a:schemeClr val="accent1">
                    <a:lumMod val="75000"/>
                  </a:schemeClr>
                </a:solidFill>
              </a:rPr>
              <a:t>а остальное </a:t>
            </a:r>
            <a:r>
              <a:rPr lang="ru-RU" sz="2800" b="1" i="1" dirty="0" smtClean="0">
                <a:solidFill>
                  <a:schemeClr val="accent1">
                    <a:lumMod val="75000"/>
                  </a:schemeClr>
                </a:solidFill>
              </a:rPr>
              <a:t>приложится;</a:t>
            </a:r>
            <a:endParaRPr lang="ru-RU" sz="2800" b="1" i="1" dirty="0" smtClean="0">
              <a:solidFill>
                <a:schemeClr val="accent1">
                  <a:lumMod val="75000"/>
                </a:schemeClr>
              </a:solidFill>
            </a:endParaRPr>
          </a:p>
          <a:p>
            <a:pPr marL="514350" indent="-514350" algn="just">
              <a:buFont typeface="Arial" pitchFamily="34" charset="0"/>
              <a:buChar char="•"/>
            </a:pPr>
            <a:r>
              <a:rPr lang="ru-RU" sz="2800" b="1" i="1" dirty="0" smtClean="0">
                <a:solidFill>
                  <a:schemeClr val="accent1">
                    <a:lumMod val="75000"/>
                  </a:schemeClr>
                </a:solidFill>
              </a:rPr>
              <a:t>Лучше </a:t>
            </a:r>
            <a:r>
              <a:rPr lang="ru-RU" sz="2800" b="1" i="1" dirty="0" smtClean="0">
                <a:solidFill>
                  <a:schemeClr val="accent1">
                    <a:lumMod val="75000"/>
                  </a:schemeClr>
                </a:solidFill>
              </a:rPr>
              <a:t>делать что-то </a:t>
            </a:r>
            <a:r>
              <a:rPr lang="ru-RU" sz="2800" b="1" i="1" dirty="0" smtClean="0">
                <a:solidFill>
                  <a:schemeClr val="accent1">
                    <a:lumMod val="75000"/>
                  </a:schemeClr>
                </a:solidFill>
              </a:rPr>
              <a:t>одно, </a:t>
            </a:r>
            <a:r>
              <a:rPr lang="ru-RU" sz="2800" b="1" i="1" dirty="0" smtClean="0">
                <a:solidFill>
                  <a:schemeClr val="accent1">
                    <a:lumMod val="75000"/>
                  </a:schemeClr>
                </a:solidFill>
              </a:rPr>
              <a:t>но делать это  очень </a:t>
            </a:r>
            <a:r>
              <a:rPr lang="ru-RU" sz="2800" b="1" i="1" dirty="0" smtClean="0">
                <a:solidFill>
                  <a:schemeClr val="accent1">
                    <a:lumMod val="75000"/>
                  </a:schemeClr>
                </a:solidFill>
              </a:rPr>
              <a:t>хорошо;</a:t>
            </a:r>
            <a:endParaRPr lang="ru-RU" sz="2800" b="1" i="1" dirty="0" smtClean="0">
              <a:solidFill>
                <a:schemeClr val="accent1">
                  <a:lumMod val="75000"/>
                </a:schemeClr>
              </a:solidFill>
            </a:endParaRPr>
          </a:p>
          <a:p>
            <a:pPr marL="514350" indent="-514350" algn="just">
              <a:buFont typeface="Arial" pitchFamily="34" charset="0"/>
              <a:buChar char="•"/>
            </a:pPr>
            <a:r>
              <a:rPr lang="ru-RU" sz="2800" b="1" i="1" dirty="0" smtClean="0">
                <a:solidFill>
                  <a:schemeClr val="accent1">
                    <a:lumMod val="75000"/>
                  </a:schemeClr>
                </a:solidFill>
              </a:rPr>
              <a:t>Не нужно сидеть за </a:t>
            </a:r>
            <a:r>
              <a:rPr lang="ru-RU" sz="2800" b="1" i="1" dirty="0" smtClean="0">
                <a:solidFill>
                  <a:schemeClr val="accent1">
                    <a:lumMod val="75000"/>
                  </a:schemeClr>
                </a:solidFill>
              </a:rPr>
              <a:t>компьютером, </a:t>
            </a:r>
            <a:r>
              <a:rPr lang="ru-RU" sz="2800" b="1" i="1" dirty="0" smtClean="0">
                <a:solidFill>
                  <a:schemeClr val="accent1">
                    <a:lumMod val="75000"/>
                  </a:schemeClr>
                </a:solidFill>
              </a:rPr>
              <a:t>чтобы получить ответ;</a:t>
            </a:r>
          </a:p>
          <a:p>
            <a:pPr marL="514350" indent="-514350" algn="just">
              <a:buFont typeface="Arial" pitchFamily="34" charset="0"/>
              <a:buChar char="•"/>
            </a:pPr>
            <a:r>
              <a:rPr lang="ru-RU" sz="2800" b="1" i="1" dirty="0" smtClean="0">
                <a:solidFill>
                  <a:schemeClr val="accent1">
                    <a:lumMod val="75000"/>
                  </a:schemeClr>
                </a:solidFill>
              </a:rPr>
              <a:t>Деньги можно </a:t>
            </a:r>
            <a:r>
              <a:rPr lang="ru-RU" sz="2800" b="1" i="1" dirty="0" smtClean="0">
                <a:solidFill>
                  <a:schemeClr val="accent1">
                    <a:lumMod val="75000"/>
                  </a:schemeClr>
                </a:solidFill>
              </a:rPr>
              <a:t>заработать, не </a:t>
            </a:r>
            <a:r>
              <a:rPr lang="ru-RU" sz="2800" b="1" i="1" dirty="0" smtClean="0">
                <a:solidFill>
                  <a:schemeClr val="accent1">
                    <a:lumMod val="75000"/>
                  </a:schemeClr>
                </a:solidFill>
              </a:rPr>
              <a:t>причиняя вреда.</a:t>
            </a:r>
          </a:p>
          <a:p>
            <a:pPr marL="514350" indent="-514350" algn="just">
              <a:buFont typeface="Arial" pitchFamily="34" charset="0"/>
              <a:buChar char="•"/>
            </a:pPr>
            <a:r>
              <a:rPr lang="ru-RU" sz="2800" b="1" i="1" dirty="0" smtClean="0">
                <a:solidFill>
                  <a:schemeClr val="accent1">
                    <a:lumMod val="75000"/>
                  </a:schemeClr>
                </a:solidFill>
              </a:rPr>
              <a:t>Быстро - </a:t>
            </a:r>
            <a:r>
              <a:rPr lang="ru-RU" sz="2800" b="1" i="1" dirty="0" smtClean="0">
                <a:solidFill>
                  <a:schemeClr val="accent1">
                    <a:lumMod val="75000"/>
                  </a:schemeClr>
                </a:solidFill>
              </a:rPr>
              <a:t>это лучше чем </a:t>
            </a:r>
            <a:r>
              <a:rPr lang="ru-RU" sz="2800" b="1" i="1" dirty="0" smtClean="0">
                <a:solidFill>
                  <a:schemeClr val="accent1">
                    <a:lumMod val="75000"/>
                  </a:schemeClr>
                </a:solidFill>
              </a:rPr>
              <a:t>медленно;</a:t>
            </a:r>
            <a:endParaRPr lang="ru-RU" sz="2800" b="1" i="1" dirty="0" smtClean="0">
              <a:solidFill>
                <a:schemeClr val="accent1">
                  <a:lumMod val="75000"/>
                </a:schemeClr>
              </a:solidFill>
            </a:endParaRPr>
          </a:p>
          <a:p>
            <a:pPr marL="514350" indent="-514350" algn="just">
              <a:buFont typeface="Arial" pitchFamily="34" charset="0"/>
              <a:buChar char="•"/>
            </a:pPr>
            <a:r>
              <a:rPr lang="ru-RU" sz="2800" b="1" i="1" dirty="0" smtClean="0">
                <a:solidFill>
                  <a:schemeClr val="accent1">
                    <a:lumMod val="75000"/>
                  </a:schemeClr>
                </a:solidFill>
              </a:rPr>
              <a:t>Демократия </a:t>
            </a:r>
            <a:r>
              <a:rPr lang="ru-RU" sz="2800" b="1" i="1" dirty="0" smtClean="0">
                <a:solidFill>
                  <a:schemeClr val="accent1">
                    <a:lumMod val="75000"/>
                  </a:schemeClr>
                </a:solidFill>
              </a:rPr>
              <a:t>в Интернете есть; </a:t>
            </a:r>
            <a:endParaRPr lang="ru-RU" sz="2800" b="1" i="1" dirty="0" smtClean="0">
              <a:solidFill>
                <a:schemeClr val="accent1">
                  <a:lumMod val="75000"/>
                </a:schemeClr>
              </a:solidFill>
            </a:endParaRPr>
          </a:p>
          <a:p>
            <a:pPr marL="514350" indent="-514350" algn="just">
              <a:buFont typeface="Arial" pitchFamily="34" charset="0"/>
              <a:buChar char="•"/>
            </a:pPr>
            <a:r>
              <a:rPr lang="ru-RU" sz="2800" b="1" i="1" dirty="0" smtClean="0">
                <a:solidFill>
                  <a:schemeClr val="accent1">
                    <a:lumMod val="75000"/>
                  </a:schemeClr>
                </a:solidFill>
              </a:rPr>
              <a:t>Информации </a:t>
            </a:r>
            <a:r>
              <a:rPr lang="ru-RU" sz="2800" b="1" i="1" dirty="0" smtClean="0">
                <a:solidFill>
                  <a:schemeClr val="accent1">
                    <a:lumMod val="75000"/>
                  </a:schemeClr>
                </a:solidFill>
              </a:rPr>
              <a:t>всегда намного </a:t>
            </a:r>
            <a:r>
              <a:rPr lang="ru-RU" sz="2800" b="1" i="1" dirty="0" smtClean="0">
                <a:solidFill>
                  <a:schemeClr val="accent1">
                    <a:lumMod val="75000"/>
                  </a:schemeClr>
                </a:solidFill>
              </a:rPr>
              <a:t>больше,</a:t>
            </a:r>
          </a:p>
          <a:p>
            <a:pPr marL="514350" indent="-514350" algn="just"/>
            <a:r>
              <a:rPr lang="ru-RU" sz="2800" b="1" i="1" dirty="0" smtClean="0">
                <a:solidFill>
                  <a:schemeClr val="accent1">
                    <a:lumMod val="75000"/>
                  </a:schemeClr>
                </a:solidFill>
              </a:rPr>
              <a:t>чем </a:t>
            </a:r>
            <a:r>
              <a:rPr lang="ru-RU" sz="2800" b="1" i="1" dirty="0" smtClean="0">
                <a:solidFill>
                  <a:schemeClr val="accent1">
                    <a:lumMod val="75000"/>
                  </a:schemeClr>
                </a:solidFill>
              </a:rPr>
              <a:t>может показаться.</a:t>
            </a:r>
          </a:p>
          <a:p>
            <a:pPr marL="514350" indent="-514350" algn="just">
              <a:buFont typeface="Arial" pitchFamily="34" charset="0"/>
              <a:buChar char="•"/>
            </a:pPr>
            <a:r>
              <a:rPr lang="ru-RU" sz="2800" b="1" i="1" dirty="0" smtClean="0">
                <a:solidFill>
                  <a:schemeClr val="accent1">
                    <a:lumMod val="75000"/>
                  </a:schemeClr>
                </a:solidFill>
              </a:rPr>
              <a:t>Для </a:t>
            </a:r>
            <a:r>
              <a:rPr lang="ru-RU" sz="2800" b="1" i="1" dirty="0" smtClean="0">
                <a:solidFill>
                  <a:schemeClr val="accent1">
                    <a:lumMod val="75000"/>
                  </a:schemeClr>
                </a:solidFill>
              </a:rPr>
              <a:t>информации не существует границ.</a:t>
            </a:r>
          </a:p>
          <a:p>
            <a:pPr marL="514350" indent="-514350" algn="just">
              <a:buFont typeface="Arial" pitchFamily="34" charset="0"/>
              <a:buChar char="•"/>
            </a:pPr>
            <a:r>
              <a:rPr lang="ru-RU" sz="2800" b="1" i="1" dirty="0" smtClean="0">
                <a:solidFill>
                  <a:schemeClr val="accent1">
                    <a:lumMod val="75000"/>
                  </a:schemeClr>
                </a:solidFill>
              </a:rPr>
              <a:t>Серьезным </a:t>
            </a:r>
            <a:r>
              <a:rPr lang="ru-RU" sz="2800" b="1" i="1" dirty="0" smtClean="0">
                <a:solidFill>
                  <a:schemeClr val="accent1">
                    <a:lumMod val="75000"/>
                  </a:schemeClr>
                </a:solidFill>
              </a:rPr>
              <a:t>можно быть и без галстука.</a:t>
            </a:r>
          </a:p>
          <a:p>
            <a:pPr marL="514350" indent="-514350" algn="just">
              <a:buFont typeface="Arial" pitchFamily="34" charset="0"/>
              <a:buChar char="•"/>
            </a:pPr>
            <a:r>
              <a:rPr lang="ru-RU" sz="2800" b="1" i="1" dirty="0" smtClean="0">
                <a:solidFill>
                  <a:schemeClr val="accent1">
                    <a:lumMod val="75000"/>
                  </a:schemeClr>
                </a:solidFill>
              </a:rPr>
              <a:t>Отлично </a:t>
            </a:r>
            <a:r>
              <a:rPr lang="ru-RU" sz="2800" b="1" i="1" dirty="0" smtClean="0">
                <a:solidFill>
                  <a:schemeClr val="accent1">
                    <a:lumMod val="75000"/>
                  </a:schemeClr>
                </a:solidFill>
              </a:rPr>
              <a:t>- это ещё не придел.</a:t>
            </a:r>
          </a:p>
        </p:txBody>
      </p:sp>
    </p:spTree>
  </p:cSld>
  <p:clrMapOvr>
    <a:masterClrMapping/>
  </p:clrMapOvr>
  <p:transition>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188640"/>
            <a:ext cx="8712968" cy="2281455"/>
          </a:xfrm>
        </p:spPr>
        <p:txBody>
          <a:bodyPr>
            <a:normAutofit/>
          </a:bodyPr>
          <a:lstStyle/>
          <a:p>
            <a:r>
              <a:rPr lang="en-US" sz="2800" b="1" i="1" dirty="0" smtClean="0">
                <a:solidFill>
                  <a:srgbClr val="C00000"/>
                </a:solidFill>
              </a:rPr>
              <a:t>Google Inc</a:t>
            </a:r>
            <a:r>
              <a:rPr lang="ru-RU" sz="2800" b="1" i="1" dirty="0" smtClean="0">
                <a:solidFill>
                  <a:srgbClr val="C00000"/>
                </a:solidFill>
              </a:rPr>
              <a:t>. - американская </a:t>
            </a:r>
            <a:r>
              <a:rPr lang="ru-RU" sz="2800" b="1" i="1" dirty="0" smtClean="0">
                <a:solidFill>
                  <a:srgbClr val="C00000"/>
                </a:solidFill>
              </a:rPr>
              <a:t>компания</a:t>
            </a:r>
            <a:r>
              <a:rPr lang="ru-RU" sz="2800" b="1" i="1" dirty="0" smtClean="0">
                <a:solidFill>
                  <a:srgbClr val="C00000"/>
                </a:solidFill>
              </a:rPr>
              <a:t>,</a:t>
            </a:r>
            <a:br>
              <a:rPr lang="ru-RU" sz="2800" b="1" i="1" dirty="0" smtClean="0">
                <a:solidFill>
                  <a:srgbClr val="C00000"/>
                </a:solidFill>
              </a:rPr>
            </a:br>
            <a:r>
              <a:rPr lang="ru-RU" sz="2800" b="1" i="1" dirty="0" smtClean="0">
                <a:solidFill>
                  <a:srgbClr val="C00000"/>
                </a:solidFill>
              </a:rPr>
              <a:t>владеющая </a:t>
            </a:r>
            <a:r>
              <a:rPr lang="ru-RU" sz="2800" b="1" i="1" dirty="0" smtClean="0">
                <a:solidFill>
                  <a:srgbClr val="C00000"/>
                </a:solidFill>
              </a:rPr>
              <a:t>первой по популярности в мире поисковой системой </a:t>
            </a:r>
            <a:r>
              <a:rPr lang="en-US" sz="2800" b="1" i="1" dirty="0" smtClean="0">
                <a:solidFill>
                  <a:srgbClr val="C00000"/>
                </a:solidFill>
              </a:rPr>
              <a:t>Google</a:t>
            </a:r>
            <a:r>
              <a:rPr lang="ru-RU" sz="2800" b="1" i="1" dirty="0" smtClean="0">
                <a:solidFill>
                  <a:srgbClr val="C00000"/>
                </a:solidFill>
              </a:rPr>
              <a:t>,</a:t>
            </a:r>
            <a:br>
              <a:rPr lang="ru-RU" sz="2800" b="1" i="1" dirty="0" smtClean="0">
                <a:solidFill>
                  <a:srgbClr val="C00000"/>
                </a:solidFill>
              </a:rPr>
            </a:br>
            <a:r>
              <a:rPr lang="ru-RU" sz="2800" b="1" i="1" dirty="0" smtClean="0">
                <a:solidFill>
                  <a:srgbClr val="C00000"/>
                </a:solidFill>
              </a:rPr>
              <a:t>обрабатывающей </a:t>
            </a:r>
            <a:r>
              <a:rPr lang="ru-RU" sz="2800" b="1" i="1" dirty="0" smtClean="0">
                <a:solidFill>
                  <a:srgbClr val="C00000"/>
                </a:solidFill>
              </a:rPr>
              <a:t>41 </a:t>
            </a:r>
            <a:r>
              <a:rPr lang="ru-RU" sz="2800" b="1" i="1" dirty="0" err="1" smtClean="0">
                <a:solidFill>
                  <a:srgbClr val="C00000"/>
                </a:solidFill>
              </a:rPr>
              <a:t>млрд</a:t>
            </a:r>
            <a:r>
              <a:rPr lang="ru-RU" sz="2800" b="1" i="1" dirty="0" smtClean="0">
                <a:solidFill>
                  <a:srgbClr val="C00000"/>
                </a:solidFill>
              </a:rPr>
              <a:t> 345 </a:t>
            </a:r>
            <a:r>
              <a:rPr lang="ru-RU" sz="2800" b="1" i="1" dirty="0" err="1" smtClean="0">
                <a:solidFill>
                  <a:srgbClr val="C00000"/>
                </a:solidFill>
              </a:rPr>
              <a:t>млн</a:t>
            </a:r>
            <a:r>
              <a:rPr lang="ru-RU" sz="2800" b="1" i="1" dirty="0" smtClean="0">
                <a:solidFill>
                  <a:srgbClr val="C00000"/>
                </a:solidFill>
              </a:rPr>
              <a:t> запросов в </a:t>
            </a:r>
            <a:r>
              <a:rPr lang="ru-RU" sz="2800" b="1" i="1" dirty="0" smtClean="0">
                <a:solidFill>
                  <a:srgbClr val="C00000"/>
                </a:solidFill>
              </a:rPr>
              <a:t>месяц</a:t>
            </a:r>
            <a:endParaRPr lang="ru-RU" sz="2800" b="1" i="1" dirty="0">
              <a:solidFill>
                <a:srgbClr val="C00000"/>
              </a:solidFill>
            </a:endParaRPr>
          </a:p>
        </p:txBody>
      </p:sp>
      <p:pic>
        <p:nvPicPr>
          <p:cNvPr id="2050" name="Picture 2" descr="C:\Users\Максим\Desktop\6634105.jpg"/>
          <p:cNvPicPr>
            <a:picLocks noChangeAspect="1" noChangeArrowheads="1"/>
          </p:cNvPicPr>
          <p:nvPr/>
        </p:nvPicPr>
        <p:blipFill>
          <a:blip r:embed="rId2" cstate="print"/>
          <a:srcRect/>
          <a:stretch>
            <a:fillRect/>
          </a:stretch>
        </p:blipFill>
        <p:spPr bwMode="auto">
          <a:xfrm>
            <a:off x="2000232" y="2786058"/>
            <a:ext cx="5072099" cy="3804073"/>
          </a:xfrm>
          <a:prstGeom prst="rect">
            <a:avLst/>
          </a:prstGeom>
          <a:noFill/>
        </p:spPr>
      </p:pic>
    </p:spTree>
  </p:cSld>
  <p:clrMapOvr>
    <a:masterClrMapping/>
  </p:clrMapOvr>
  <p:transition>
    <p:zoom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C:\Users\Максим\Desktop\google.jpg"/>
          <p:cNvPicPr>
            <a:picLocks noChangeAspect="1" noChangeArrowheads="1"/>
          </p:cNvPicPr>
          <p:nvPr/>
        </p:nvPicPr>
        <p:blipFill>
          <a:blip r:embed="rId3" cstate="print"/>
          <a:srcRect/>
          <a:stretch>
            <a:fillRect/>
          </a:stretch>
        </p:blipFill>
        <p:spPr bwMode="auto">
          <a:xfrm>
            <a:off x="1228309" y="3275984"/>
            <a:ext cx="6368027" cy="3582015"/>
          </a:xfrm>
          <a:prstGeom prst="rect">
            <a:avLst/>
          </a:prstGeom>
          <a:noFill/>
        </p:spPr>
      </p:pic>
      <p:sp>
        <p:nvSpPr>
          <p:cNvPr id="2" name="Заголовок 1"/>
          <p:cNvSpPr>
            <a:spLocks noGrp="1"/>
          </p:cNvSpPr>
          <p:nvPr>
            <p:ph type="title"/>
          </p:nvPr>
        </p:nvSpPr>
        <p:spPr>
          <a:xfrm>
            <a:off x="500002" y="0"/>
            <a:ext cx="8643998" cy="378904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900" b="1" dirty="0" smtClean="0">
                <a:ln w="11430"/>
                <a:solidFill>
                  <a:schemeClr val="tx2">
                    <a:lumMod val="50000"/>
                  </a:schemeClr>
                </a:solidFill>
                <a:effectLst>
                  <a:outerShdw blurRad="50800" dist="39000" dir="5460000" algn="tl">
                    <a:srgbClr val="000000">
                      <a:alpha val="38000"/>
                    </a:srgbClr>
                  </a:outerShdw>
                </a:effectLst>
              </a:rPr>
              <a:t>Название</a:t>
            </a: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2800" b="1" i="1" dirty="0" smtClean="0">
                <a:ln w="11430"/>
                <a:solidFill>
                  <a:srgbClr val="FFFF00"/>
                </a:solidFill>
                <a:effectLst>
                  <a:outerShdw blurRad="50800" dist="39000" dir="5460000" algn="tl">
                    <a:srgbClr val="000000">
                      <a:alpha val="38000"/>
                    </a:srgbClr>
                  </a:outerShdw>
                </a:effectLst>
              </a:rPr>
              <a:t>Google</a:t>
            </a:r>
            <a:r>
              <a:rPr lang="ru-RU" sz="2800" b="1" i="1" dirty="0" smtClean="0">
                <a:ln w="11430"/>
                <a:solidFill>
                  <a:srgbClr val="FFFF00"/>
                </a:solidFill>
                <a:effectLst>
                  <a:outerShdw blurRad="50800" dist="39000" dir="5460000" algn="tl">
                    <a:srgbClr val="000000">
                      <a:alpha val="38000"/>
                    </a:srgbClr>
                  </a:outerShdw>
                </a:effectLst>
              </a:rPr>
              <a:t> </a:t>
            </a:r>
            <a:r>
              <a:rPr lang="en-US" sz="2800" b="1" i="1" dirty="0" smtClean="0">
                <a:ln w="11430"/>
                <a:solidFill>
                  <a:srgbClr val="FFFF00"/>
                </a:solidFill>
                <a:effectLst>
                  <a:outerShdw blurRad="50800" dist="39000" dir="5460000" algn="tl">
                    <a:srgbClr val="000000">
                      <a:alpha val="38000"/>
                    </a:srgbClr>
                  </a:outerShdw>
                </a:effectLst>
              </a:rPr>
              <a:t>-</a:t>
            </a:r>
            <a:r>
              <a:rPr lang="ru-RU" sz="2800" b="1" i="1" dirty="0" smtClean="0">
                <a:ln w="11430"/>
                <a:solidFill>
                  <a:srgbClr val="FFFF00"/>
                </a:solidFill>
                <a:effectLst>
                  <a:outerShdw blurRad="50800" dist="39000" dir="5460000" algn="tl">
                    <a:srgbClr val="000000">
                      <a:alpha val="38000"/>
                    </a:srgbClr>
                  </a:outerShdw>
                </a:effectLst>
              </a:rPr>
              <a:t> искаженное </a:t>
            </a:r>
            <a:r>
              <a:rPr lang="ru-RU" sz="2800" b="1" i="1" dirty="0" smtClean="0">
                <a:ln w="11430"/>
                <a:solidFill>
                  <a:srgbClr val="FFFF00"/>
                </a:solidFill>
                <a:effectLst>
                  <a:outerShdw blurRad="50800" dist="39000" dir="5460000" algn="tl">
                    <a:srgbClr val="000000">
                      <a:alpha val="38000"/>
                    </a:srgbClr>
                  </a:outerShdw>
                </a:effectLst>
              </a:rPr>
              <a:t>написание английского слова </a:t>
            </a:r>
            <a:r>
              <a:rPr lang="en-US" sz="2800" b="1" i="1" dirty="0" smtClean="0">
                <a:ln w="11430"/>
                <a:solidFill>
                  <a:srgbClr val="FFFF00"/>
                </a:solidFill>
                <a:effectLst>
                  <a:outerShdw blurRad="50800" dist="39000" dir="5460000" algn="tl">
                    <a:srgbClr val="000000">
                      <a:alpha val="38000"/>
                    </a:srgbClr>
                  </a:outerShdw>
                </a:effectLst>
              </a:rPr>
              <a:t>googol (</a:t>
            </a:r>
            <a:r>
              <a:rPr lang="ru-RU" sz="2800" b="1" i="1" dirty="0" err="1" smtClean="0">
                <a:ln w="11430"/>
                <a:solidFill>
                  <a:srgbClr val="FFFF00"/>
                </a:solidFill>
                <a:effectLst>
                  <a:outerShdw blurRad="50800" dist="39000" dir="5460000" algn="tl">
                    <a:srgbClr val="000000">
                      <a:alpha val="38000"/>
                    </a:srgbClr>
                  </a:outerShdw>
                </a:effectLst>
              </a:rPr>
              <a:t>гугол</a:t>
            </a:r>
            <a:r>
              <a:rPr lang="ru-RU" sz="2800" b="1" i="1" dirty="0" smtClean="0">
                <a:ln w="11430"/>
                <a:solidFill>
                  <a:srgbClr val="FFFF00"/>
                </a:solidFill>
                <a:effectLst>
                  <a:outerShdw blurRad="50800" dist="39000" dir="5460000" algn="tl">
                    <a:srgbClr val="000000">
                      <a:alpha val="38000"/>
                    </a:srgbClr>
                  </a:outerShdw>
                </a:effectLst>
              </a:rPr>
              <a:t>), которое </a:t>
            </a:r>
            <a:r>
              <a:rPr lang="ru-RU" sz="2800" b="1" i="1" dirty="0" smtClean="0">
                <a:ln w="11430"/>
                <a:solidFill>
                  <a:srgbClr val="FFFF00"/>
                </a:solidFill>
                <a:effectLst>
                  <a:outerShdw blurRad="50800" dist="39000" dir="5460000" algn="tl">
                    <a:srgbClr val="000000">
                      <a:alpha val="38000"/>
                    </a:srgbClr>
                  </a:outerShdw>
                </a:effectLst>
              </a:rPr>
              <a:t>обозначает </a:t>
            </a:r>
            <a:r>
              <a:rPr lang="ru-RU" sz="2800" b="1" i="1" dirty="0" smtClean="0">
                <a:ln w="11430"/>
                <a:solidFill>
                  <a:srgbClr val="FFFF00"/>
                </a:solidFill>
                <a:effectLst>
                  <a:outerShdw blurRad="50800" dist="39000" dir="5460000" algn="tl">
                    <a:srgbClr val="000000">
                      <a:alpha val="38000"/>
                    </a:srgbClr>
                  </a:outerShdw>
                </a:effectLst>
              </a:rPr>
              <a:t>число, </a:t>
            </a:r>
            <a:r>
              <a:rPr lang="ru-RU" sz="2800" b="1" i="1" dirty="0" smtClean="0">
                <a:ln w="11430"/>
                <a:solidFill>
                  <a:srgbClr val="FFFF00"/>
                </a:solidFill>
                <a:effectLst>
                  <a:outerShdw blurRad="50800" dist="39000" dir="5460000" algn="tl">
                    <a:srgbClr val="000000">
                      <a:alpha val="38000"/>
                    </a:srgbClr>
                  </a:outerShdw>
                </a:effectLst>
              </a:rPr>
              <a:t>состоящие из единицы и ста нулей.</a:t>
            </a:r>
            <a:br>
              <a:rPr lang="ru-RU" sz="2800" b="1" i="1" dirty="0" smtClean="0">
                <a:ln w="11430"/>
                <a:solidFill>
                  <a:srgbClr val="FFFF00"/>
                </a:solidFill>
                <a:effectLst>
                  <a:outerShdw blurRad="50800" dist="39000" dir="5460000" algn="tl">
                    <a:srgbClr val="000000">
                      <a:alpha val="38000"/>
                    </a:srgbClr>
                  </a:outerShdw>
                </a:effectLst>
              </a:rPr>
            </a:br>
            <a:r>
              <a:rPr lang="ru-RU" sz="2800" b="1" i="1" dirty="0" smtClean="0">
                <a:ln w="11430"/>
                <a:solidFill>
                  <a:srgbClr val="FFFF00"/>
                </a:solidFill>
                <a:effectLst>
                  <a:outerShdw blurRad="50800" dist="39000" dir="5460000" algn="tl">
                    <a:srgbClr val="000000">
                      <a:alpha val="38000"/>
                    </a:srgbClr>
                  </a:outerShdw>
                </a:effectLst>
              </a:rPr>
              <a:t>Считается, что </a:t>
            </a:r>
            <a:r>
              <a:rPr lang="ru-RU" sz="2800" b="1" i="1" dirty="0" smtClean="0">
                <a:ln w="11430"/>
                <a:solidFill>
                  <a:srgbClr val="FFFF00"/>
                </a:solidFill>
                <a:effectLst>
                  <a:outerShdw blurRad="50800" dist="39000" dir="5460000" algn="tl">
                    <a:srgbClr val="000000">
                      <a:alpha val="38000"/>
                    </a:srgbClr>
                  </a:outerShdw>
                </a:effectLst>
              </a:rPr>
              <a:t>первый чек от инвесторов учредители компании получили на </a:t>
            </a:r>
            <a:r>
              <a:rPr lang="en-US" sz="2800" b="1" i="1" dirty="0" smtClean="0">
                <a:ln w="11430"/>
                <a:solidFill>
                  <a:srgbClr val="FFFF00"/>
                </a:solidFill>
                <a:effectLst>
                  <a:outerShdw blurRad="50800" dist="39000" dir="5460000" algn="tl">
                    <a:srgbClr val="000000">
                      <a:alpha val="38000"/>
                    </a:srgbClr>
                  </a:outerShdw>
                </a:effectLst>
              </a:rPr>
              <a:t>Google Inc</a:t>
            </a:r>
            <a:r>
              <a:rPr lang="ru-RU" sz="2800" b="1" i="1" dirty="0" smtClean="0">
                <a:ln w="11430"/>
                <a:solidFill>
                  <a:srgbClr val="FFFF00"/>
                </a:solidFill>
                <a:effectLst>
                  <a:outerShdw blurRad="50800" dist="39000" dir="5460000" algn="tl">
                    <a:srgbClr val="000000">
                      <a:alpha val="38000"/>
                    </a:srgbClr>
                  </a:outerShdw>
                </a:effectLst>
              </a:rPr>
              <a:t>., и </a:t>
            </a:r>
            <a:r>
              <a:rPr lang="ru-RU" sz="2800" b="1" i="1" dirty="0" smtClean="0">
                <a:ln w="11430"/>
                <a:solidFill>
                  <a:srgbClr val="FFFF00"/>
                </a:solidFill>
                <a:effectLst>
                  <a:outerShdw blurRad="50800" dist="39000" dir="5460000" algn="tl">
                    <a:srgbClr val="000000">
                      <a:alpha val="38000"/>
                    </a:srgbClr>
                  </a:outerShdw>
                </a:effectLst>
              </a:rPr>
              <a:t>им пришлось назвать создаваемую компанию именно </a:t>
            </a:r>
            <a:r>
              <a:rPr lang="ru-RU" sz="2800" b="1" i="1" dirty="0" smtClean="0">
                <a:ln w="11430"/>
                <a:solidFill>
                  <a:srgbClr val="FFFF00"/>
                </a:solidFill>
                <a:effectLst>
                  <a:outerShdw blurRad="50800" dist="39000" dir="5460000" algn="tl">
                    <a:srgbClr val="000000">
                      <a:alpha val="38000"/>
                    </a:srgbClr>
                  </a:outerShdw>
                </a:effectLst>
              </a:rPr>
              <a:t>так</a:t>
            </a:r>
            <a:r>
              <a:rPr lang="ru-RU" sz="28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sz="28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ru-RU" sz="28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837876"/>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solidFill>
                  <a:schemeClr val="tx2">
                    <a:lumMod val="50000"/>
                  </a:schemeClr>
                </a:solidFill>
                <a:effectLst>
                  <a:outerShdw blurRad="50800" dist="39000" dir="5460000" algn="tl">
                    <a:srgbClr val="000000">
                      <a:alpha val="38000"/>
                    </a:srgbClr>
                  </a:outerShdw>
                </a:effectLst>
              </a:rPr>
              <a:t>Создатели.</a:t>
            </a:r>
            <a:endParaRPr lang="ru-RU" b="1" dirty="0">
              <a:ln w="11430"/>
              <a:solidFill>
                <a:schemeClr val="tx2">
                  <a:lumMod val="50000"/>
                </a:schemeClr>
              </a:solidFill>
              <a:effectLst>
                <a:outerShdw blurRad="50800" dist="39000" dir="5460000" algn="tl">
                  <a:srgbClr val="000000">
                    <a:alpha val="38000"/>
                  </a:srgbClr>
                </a:outerShdw>
              </a:effectLst>
            </a:endParaRPr>
          </a:p>
        </p:txBody>
      </p:sp>
      <p:sp>
        <p:nvSpPr>
          <p:cNvPr id="3" name="Содержимое 2"/>
          <p:cNvSpPr>
            <a:spLocks noGrp="1"/>
          </p:cNvSpPr>
          <p:nvPr>
            <p:ph idx="1"/>
          </p:nvPr>
        </p:nvSpPr>
        <p:spPr>
          <a:xfrm>
            <a:off x="0" y="1071546"/>
            <a:ext cx="9144000" cy="5786454"/>
          </a:xfrm>
        </p:spPr>
        <p:txBody>
          <a:bodyPr>
            <a:normAutofit/>
          </a:bodyPr>
          <a:lstStyle/>
          <a:p>
            <a:pPr marL="0" algn="just">
              <a:buNone/>
            </a:pPr>
            <a:r>
              <a:rPr lang="ru-RU" sz="2800" i="1" dirty="0" smtClean="0">
                <a:solidFill>
                  <a:srgbClr val="00B050"/>
                </a:solidFill>
              </a:rPr>
              <a:t>Поисковая система </a:t>
            </a:r>
            <a:r>
              <a:rPr lang="en-US" sz="2800" i="1" dirty="0" smtClean="0">
                <a:solidFill>
                  <a:srgbClr val="00B050"/>
                </a:solidFill>
              </a:rPr>
              <a:t>Google,</a:t>
            </a:r>
            <a:r>
              <a:rPr lang="ru-RU" sz="2800" i="1" dirty="0" smtClean="0">
                <a:solidFill>
                  <a:srgbClr val="00B050"/>
                </a:solidFill>
              </a:rPr>
              <a:t> была </a:t>
            </a:r>
            <a:r>
              <a:rPr lang="ru-RU" sz="2800" i="1" dirty="0" smtClean="0">
                <a:solidFill>
                  <a:srgbClr val="00B050"/>
                </a:solidFill>
              </a:rPr>
              <a:t>создана в качестве учебного проекта студентов </a:t>
            </a:r>
            <a:r>
              <a:rPr lang="ru-RU" sz="2800" i="1" dirty="0" err="1" smtClean="0">
                <a:solidFill>
                  <a:srgbClr val="00B050"/>
                </a:solidFill>
              </a:rPr>
              <a:t>Стэнфордского</a:t>
            </a:r>
            <a:r>
              <a:rPr lang="ru-RU" sz="2800" i="1" dirty="0" smtClean="0">
                <a:solidFill>
                  <a:srgbClr val="00B050"/>
                </a:solidFill>
              </a:rPr>
              <a:t>  </a:t>
            </a:r>
            <a:r>
              <a:rPr lang="ru-RU" sz="2800" i="1" dirty="0" smtClean="0">
                <a:solidFill>
                  <a:srgbClr val="00B050"/>
                </a:solidFill>
              </a:rPr>
              <a:t>университета </a:t>
            </a:r>
            <a:r>
              <a:rPr lang="ru-RU" sz="2800" dirty="0" err="1" smtClean="0">
                <a:solidFill>
                  <a:srgbClr val="00B050"/>
                </a:solidFill>
              </a:rPr>
              <a:t>Ларри</a:t>
            </a:r>
            <a:r>
              <a:rPr lang="ru-RU" sz="2800" dirty="0" smtClean="0">
                <a:solidFill>
                  <a:srgbClr val="00B050"/>
                </a:solidFill>
              </a:rPr>
              <a:t> Пейджа и Сергея </a:t>
            </a:r>
            <a:r>
              <a:rPr lang="ru-RU" sz="2800" dirty="0" err="1" smtClean="0">
                <a:solidFill>
                  <a:srgbClr val="00B050"/>
                </a:solidFill>
              </a:rPr>
              <a:t>Брина</a:t>
            </a:r>
            <a:r>
              <a:rPr lang="ru-RU" sz="2800" dirty="0" smtClean="0">
                <a:solidFill>
                  <a:srgbClr val="00B050"/>
                </a:solidFill>
              </a:rPr>
              <a:t>. </a:t>
            </a:r>
            <a:r>
              <a:rPr lang="ru-RU" sz="2800" i="1" dirty="0" smtClean="0">
                <a:solidFill>
                  <a:srgbClr val="00B050"/>
                </a:solidFill>
              </a:rPr>
              <a:t>Они в 1996 году работали над поисковой системой </a:t>
            </a:r>
            <a:r>
              <a:rPr lang="en-US" sz="2800" i="1" dirty="0" err="1" smtClean="0">
                <a:solidFill>
                  <a:srgbClr val="00B050"/>
                </a:solidFill>
              </a:rPr>
              <a:t>BackRub</a:t>
            </a:r>
            <a:r>
              <a:rPr lang="ru-RU" sz="2800" i="1" dirty="0" smtClean="0">
                <a:solidFill>
                  <a:srgbClr val="00B050"/>
                </a:solidFill>
              </a:rPr>
              <a:t>, </a:t>
            </a:r>
            <a:r>
              <a:rPr lang="ru-RU" sz="2800" i="1" dirty="0" smtClean="0">
                <a:solidFill>
                  <a:srgbClr val="00B050"/>
                </a:solidFill>
              </a:rPr>
              <a:t>а в 1998 на её основе </a:t>
            </a:r>
            <a:r>
              <a:rPr lang="ru-RU" sz="2800" i="1" dirty="0" smtClean="0">
                <a:solidFill>
                  <a:srgbClr val="00B050"/>
                </a:solidFill>
              </a:rPr>
              <a:t>появилась новая поисковая система </a:t>
            </a:r>
            <a:r>
              <a:rPr lang="en-US" sz="2800" i="1" dirty="0" smtClean="0">
                <a:solidFill>
                  <a:srgbClr val="00B050"/>
                </a:solidFill>
              </a:rPr>
              <a:t>Google</a:t>
            </a:r>
            <a:endParaRPr lang="ru-RU" sz="2800" i="1" dirty="0" smtClean="0">
              <a:solidFill>
                <a:srgbClr val="00B050"/>
              </a:solidFill>
            </a:endParaRPr>
          </a:p>
          <a:p>
            <a:endParaRPr lang="ru-RU" sz="2800" i="1" u="sng" dirty="0" smtClean="0"/>
          </a:p>
          <a:p>
            <a:endParaRPr lang="ru-RU" sz="2800" i="1" u="sng" dirty="0" smtClean="0"/>
          </a:p>
          <a:p>
            <a:endParaRPr lang="ru-RU" sz="2800" i="1" u="sng" dirty="0" smtClean="0"/>
          </a:p>
          <a:p>
            <a:endParaRPr lang="ru-RU" sz="2800" i="1" u="sng" dirty="0" smtClean="0"/>
          </a:p>
          <a:p>
            <a:endParaRPr lang="ru-RU" sz="2800" i="1" u="sng" dirty="0" smtClean="0"/>
          </a:p>
          <a:p>
            <a:pPr>
              <a:buNone/>
            </a:pPr>
            <a:r>
              <a:rPr lang="ru-RU" sz="2800" b="1" dirty="0" smtClean="0">
                <a:solidFill>
                  <a:srgbClr val="00B050"/>
                </a:solidFill>
              </a:rPr>
              <a:t>Сергей </a:t>
            </a:r>
            <a:r>
              <a:rPr lang="ru-RU" sz="2800" b="1" dirty="0" err="1" smtClean="0">
                <a:solidFill>
                  <a:srgbClr val="00B050"/>
                </a:solidFill>
              </a:rPr>
              <a:t>Брин</a:t>
            </a:r>
            <a:endParaRPr lang="ru-RU" sz="2800" b="1" dirty="0" smtClean="0">
              <a:solidFill>
                <a:srgbClr val="00B050"/>
              </a:solidFill>
            </a:endParaRPr>
          </a:p>
          <a:p>
            <a:endParaRPr lang="ru-RU" sz="2800" i="1" u="sng" dirty="0" smtClean="0"/>
          </a:p>
          <a:p>
            <a:endParaRPr lang="ru-RU" sz="2800" i="1" u="sng" dirty="0" smtClean="0"/>
          </a:p>
          <a:p>
            <a:endParaRPr lang="ru-RU" sz="2800" i="1" u="sng" dirty="0" smtClean="0"/>
          </a:p>
          <a:p>
            <a:pPr>
              <a:buNone/>
            </a:pPr>
            <a:endParaRPr lang="ru-RU" sz="2400" i="1" u="sng" dirty="0"/>
          </a:p>
        </p:txBody>
      </p:sp>
      <p:pic>
        <p:nvPicPr>
          <p:cNvPr id="3075" name="Picture 3" descr="C:\Users\Максим\Desktop\9351_8811_23042010_2.jpg"/>
          <p:cNvPicPr>
            <a:picLocks noChangeAspect="1" noChangeArrowheads="1"/>
          </p:cNvPicPr>
          <p:nvPr/>
        </p:nvPicPr>
        <p:blipFill>
          <a:blip r:embed="rId2" cstate="print"/>
          <a:srcRect/>
          <a:stretch>
            <a:fillRect/>
          </a:stretch>
        </p:blipFill>
        <p:spPr bwMode="auto">
          <a:xfrm>
            <a:off x="6876255" y="3717032"/>
            <a:ext cx="1945079" cy="2511368"/>
          </a:xfrm>
          <a:prstGeom prst="rect">
            <a:avLst/>
          </a:prstGeom>
          <a:noFill/>
        </p:spPr>
      </p:pic>
      <p:pic>
        <p:nvPicPr>
          <p:cNvPr id="3076" name="Picture 4" descr="C:\Users\Максим\Desktop\76617.jpg"/>
          <p:cNvPicPr>
            <a:picLocks noChangeAspect="1" noChangeArrowheads="1"/>
          </p:cNvPicPr>
          <p:nvPr/>
        </p:nvPicPr>
        <p:blipFill>
          <a:blip r:embed="rId3" cstate="print"/>
          <a:srcRect/>
          <a:stretch>
            <a:fillRect/>
          </a:stretch>
        </p:blipFill>
        <p:spPr bwMode="auto">
          <a:xfrm>
            <a:off x="251520" y="3728226"/>
            <a:ext cx="1787090" cy="2541730"/>
          </a:xfrm>
          <a:prstGeom prst="rect">
            <a:avLst/>
          </a:prstGeom>
          <a:noFill/>
        </p:spPr>
      </p:pic>
      <p:pic>
        <p:nvPicPr>
          <p:cNvPr id="3077" name="Picture 5" descr="C:\Users\Максим\Desktop\0004_CorbisDWF15360271.jpg"/>
          <p:cNvPicPr>
            <a:picLocks noChangeAspect="1" noChangeArrowheads="1"/>
          </p:cNvPicPr>
          <p:nvPr/>
        </p:nvPicPr>
        <p:blipFill>
          <a:blip r:embed="rId4" cstate="print"/>
          <a:srcRect/>
          <a:stretch>
            <a:fillRect/>
          </a:stretch>
        </p:blipFill>
        <p:spPr bwMode="auto">
          <a:xfrm>
            <a:off x="2928926" y="3929066"/>
            <a:ext cx="3429024" cy="2289704"/>
          </a:xfrm>
          <a:prstGeom prst="rect">
            <a:avLst/>
          </a:prstGeom>
          <a:noFill/>
        </p:spPr>
      </p:pic>
      <p:sp>
        <p:nvSpPr>
          <p:cNvPr id="8" name="TextBox 7"/>
          <p:cNvSpPr txBox="1"/>
          <p:nvPr/>
        </p:nvSpPr>
        <p:spPr>
          <a:xfrm>
            <a:off x="5436096" y="6237312"/>
            <a:ext cx="3528392" cy="523220"/>
          </a:xfrm>
          <a:prstGeom prst="rect">
            <a:avLst/>
          </a:prstGeom>
          <a:noFill/>
        </p:spPr>
        <p:txBody>
          <a:bodyPr wrap="square" rtlCol="0">
            <a:spAutoFit/>
          </a:bodyPr>
          <a:lstStyle/>
          <a:p>
            <a:pPr algn="r"/>
            <a:r>
              <a:rPr lang="ru-RU" sz="2800" b="1" dirty="0" err="1" smtClean="0">
                <a:solidFill>
                  <a:srgbClr val="00B050"/>
                </a:solidFill>
              </a:rPr>
              <a:t>Ларри</a:t>
            </a:r>
            <a:r>
              <a:rPr lang="ru-RU" sz="2800" b="1" dirty="0" smtClean="0">
                <a:solidFill>
                  <a:srgbClr val="00B050"/>
                </a:solidFill>
              </a:rPr>
              <a:t> </a:t>
            </a:r>
            <a:r>
              <a:rPr lang="ru-RU" sz="2800" b="1" dirty="0" smtClean="0">
                <a:solidFill>
                  <a:srgbClr val="00B050"/>
                </a:solidFill>
              </a:rPr>
              <a:t>Пейдж</a:t>
            </a:r>
            <a:endParaRPr lang="ru-RU" sz="2800" b="1" dirty="0">
              <a:solidFill>
                <a:srgbClr val="00B050"/>
              </a:solidFill>
            </a:endParaRP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6" name="Picture 4" descr="http://im4-tub-ru.yandex.net/i?id=525527760-04-72&amp;n=21"/>
          <p:cNvPicPr>
            <a:picLocks noChangeAspect="1" noChangeArrowheads="1"/>
          </p:cNvPicPr>
          <p:nvPr/>
        </p:nvPicPr>
        <p:blipFill>
          <a:blip r:embed="rId2" cstate="print"/>
          <a:srcRect/>
          <a:stretch>
            <a:fillRect/>
          </a:stretch>
        </p:blipFill>
        <p:spPr bwMode="auto">
          <a:xfrm rot="21287733">
            <a:off x="5846005" y="5316849"/>
            <a:ext cx="2543175" cy="1428750"/>
          </a:xfrm>
          <a:prstGeom prst="rect">
            <a:avLst/>
          </a:prstGeom>
          <a:noFill/>
        </p:spPr>
      </p:pic>
      <p:sp>
        <p:nvSpPr>
          <p:cNvPr id="2" name="Заголовок 1"/>
          <p:cNvSpPr>
            <a:spLocks noGrp="1"/>
          </p:cNvSpPr>
          <p:nvPr>
            <p:ph type="ctrTitle"/>
          </p:nvPr>
        </p:nvSpPr>
        <p:spPr>
          <a:xfrm>
            <a:off x="971600" y="476672"/>
            <a:ext cx="7772400" cy="1512168"/>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000" b="1" i="1" dirty="0" smtClean="0">
                <a:ln w="11430"/>
                <a:solidFill>
                  <a:schemeClr val="tx2">
                    <a:lumMod val="50000"/>
                  </a:schemeClr>
                </a:solidFill>
                <a:effectLst>
                  <a:outerShdw blurRad="50800" dist="39000" dir="5460000" algn="tl">
                    <a:srgbClr val="000000">
                      <a:alpha val="38000"/>
                    </a:srgbClr>
                  </a:outerShdw>
                </a:effectLst>
              </a:rPr>
              <a:t>Как </a:t>
            </a:r>
            <a:r>
              <a:rPr lang="ru-RU" sz="4000" b="1" i="1" dirty="0" err="1" smtClean="0">
                <a:ln w="11430"/>
                <a:solidFill>
                  <a:schemeClr val="tx2">
                    <a:lumMod val="50000"/>
                  </a:schemeClr>
                </a:solidFill>
                <a:effectLst>
                  <a:outerShdw blurRad="50800" dist="39000" dir="5460000" algn="tl">
                    <a:srgbClr val="000000">
                      <a:alpha val="38000"/>
                    </a:srgbClr>
                  </a:outerShdw>
                </a:effectLst>
              </a:rPr>
              <a:t>Google</a:t>
            </a:r>
            <a:r>
              <a:rPr lang="ru-RU" sz="4000" b="1" i="1" dirty="0" smtClean="0">
                <a:ln w="11430"/>
                <a:solidFill>
                  <a:schemeClr val="tx2">
                    <a:lumMod val="50000"/>
                  </a:schemeClr>
                </a:solidFill>
                <a:effectLst>
                  <a:outerShdw blurRad="50800" dist="39000" dir="5460000" algn="tl">
                    <a:srgbClr val="000000">
                      <a:alpha val="38000"/>
                    </a:srgbClr>
                  </a:outerShdw>
                </a:effectLst>
              </a:rPr>
              <a:t> </a:t>
            </a:r>
            <a:r>
              <a:rPr lang="ru-RU" sz="4000" b="1" i="1" dirty="0" smtClean="0">
                <a:ln w="11430"/>
                <a:solidFill>
                  <a:schemeClr val="tx2">
                    <a:lumMod val="50000"/>
                  </a:schemeClr>
                </a:solidFill>
                <a:effectLst>
                  <a:outerShdw blurRad="50800" dist="39000" dir="5460000" algn="tl">
                    <a:srgbClr val="000000">
                      <a:alpha val="38000"/>
                    </a:srgbClr>
                  </a:outerShdw>
                </a:effectLst>
              </a:rPr>
              <a:t>планирует дальше завоёвывать </a:t>
            </a:r>
            <a:r>
              <a:rPr lang="ru-RU" sz="4000" b="1" i="1" dirty="0" smtClean="0">
                <a:ln w="11430"/>
                <a:solidFill>
                  <a:schemeClr val="tx2">
                    <a:lumMod val="50000"/>
                  </a:schemeClr>
                </a:solidFill>
                <a:effectLst>
                  <a:outerShdw blurRad="50800" dist="39000" dir="5460000" algn="tl">
                    <a:srgbClr val="000000">
                      <a:alpha val="38000"/>
                    </a:srgbClr>
                  </a:outerShdw>
                </a:effectLst>
              </a:rPr>
              <a:t>мир </a:t>
            </a:r>
            <a:r>
              <a:rPr lang="ru-RU" sz="4000" b="1" i="1" dirty="0" smtClean="0">
                <a:ln w="11430"/>
                <a:solidFill>
                  <a:schemeClr val="tx2">
                    <a:lumMod val="50000"/>
                  </a:schemeClr>
                </a:solidFill>
                <a:effectLst>
                  <a:outerShdw blurRad="50800" dist="39000" dir="5460000" algn="tl">
                    <a:srgbClr val="000000">
                      <a:alpha val="38000"/>
                    </a:srgbClr>
                  </a:outerShdw>
                </a:effectLst>
              </a:rPr>
              <a:t>–</a:t>
            </a:r>
            <a:br>
              <a:rPr lang="ru-RU" sz="4000" b="1" i="1" dirty="0" smtClean="0">
                <a:ln w="11430"/>
                <a:solidFill>
                  <a:schemeClr val="tx2">
                    <a:lumMod val="50000"/>
                  </a:schemeClr>
                </a:solidFill>
                <a:effectLst>
                  <a:outerShdw blurRad="50800" dist="39000" dir="5460000" algn="tl">
                    <a:srgbClr val="000000">
                      <a:alpha val="38000"/>
                    </a:srgbClr>
                  </a:outerShdw>
                </a:effectLst>
              </a:rPr>
            </a:br>
            <a:r>
              <a:rPr lang="ru-RU" sz="4000" b="1" i="1" dirty="0" smtClean="0">
                <a:ln w="11430"/>
                <a:solidFill>
                  <a:schemeClr val="tx2">
                    <a:lumMod val="50000"/>
                  </a:schemeClr>
                </a:solidFill>
                <a:effectLst>
                  <a:outerShdw blurRad="50800" dist="39000" dir="5460000" algn="tl">
                    <a:srgbClr val="000000">
                      <a:alpha val="38000"/>
                    </a:srgbClr>
                  </a:outerShdw>
                </a:effectLst>
              </a:rPr>
              <a:t>5 </a:t>
            </a:r>
            <a:r>
              <a:rPr lang="ru-RU" sz="4000" b="1" i="1" dirty="0" smtClean="0">
                <a:ln w="11430"/>
                <a:solidFill>
                  <a:schemeClr val="tx2">
                    <a:lumMod val="50000"/>
                  </a:schemeClr>
                </a:solidFill>
                <a:effectLst>
                  <a:outerShdw blurRad="50800" dist="39000" dir="5460000" algn="tl">
                    <a:srgbClr val="000000">
                      <a:alpha val="38000"/>
                    </a:srgbClr>
                  </a:outerShdw>
                </a:effectLst>
              </a:rPr>
              <a:t>сфер влияния .</a:t>
            </a:r>
            <a:r>
              <a:rPr lang="ru-RU" sz="4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sz="4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ru-RU" sz="40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Прямоугольник 4"/>
          <p:cNvSpPr/>
          <p:nvPr/>
        </p:nvSpPr>
        <p:spPr>
          <a:xfrm>
            <a:off x="395536" y="1844824"/>
            <a:ext cx="8501122" cy="3785652"/>
          </a:xfrm>
          <a:prstGeom prst="rect">
            <a:avLst/>
          </a:prstGeom>
        </p:spPr>
        <p:txBody>
          <a:bodyPr wrap="square">
            <a:spAutoFit/>
          </a:bodyPr>
          <a:lstStyle/>
          <a:p>
            <a:pPr algn="just"/>
            <a:r>
              <a:rPr lang="ru-RU" sz="2400" b="1" dirty="0" smtClean="0">
                <a:solidFill>
                  <a:schemeClr val="accent6">
                    <a:lumMod val="75000"/>
                  </a:schemeClr>
                </a:solidFill>
              </a:rPr>
              <a:t>Согласитесь, </a:t>
            </a:r>
            <a:r>
              <a:rPr lang="ru-RU" sz="2400" b="1" dirty="0" smtClean="0">
                <a:solidFill>
                  <a:schemeClr val="accent6">
                    <a:lumMod val="75000"/>
                  </a:schemeClr>
                </a:solidFill>
              </a:rPr>
              <a:t>вряд </a:t>
            </a:r>
            <a:r>
              <a:rPr lang="ru-RU" sz="2400" b="1" dirty="0" smtClean="0">
                <a:solidFill>
                  <a:schemeClr val="accent6">
                    <a:lumMod val="75000"/>
                  </a:schemeClr>
                </a:solidFill>
              </a:rPr>
              <a:t>ли компания </a:t>
            </a:r>
            <a:r>
              <a:rPr lang="ru-RU" sz="2400" b="1" dirty="0" err="1" smtClean="0">
                <a:solidFill>
                  <a:schemeClr val="accent6">
                    <a:lumMod val="75000"/>
                  </a:schemeClr>
                </a:solidFill>
              </a:rPr>
              <a:t>Google</a:t>
            </a:r>
            <a:r>
              <a:rPr lang="ru-RU" sz="2400" b="1" dirty="0" smtClean="0">
                <a:solidFill>
                  <a:schemeClr val="accent6">
                    <a:lumMod val="75000"/>
                  </a:schemeClr>
                </a:solidFill>
              </a:rPr>
              <a:t> решит остановиться на достигнутом – ей недостаточно находиться только в наших карманах. Лидер </a:t>
            </a:r>
            <a:r>
              <a:rPr lang="ru-RU" sz="2400" b="1" dirty="0" err="1" smtClean="0">
                <a:solidFill>
                  <a:schemeClr val="accent6">
                    <a:lumMod val="75000"/>
                  </a:schemeClr>
                </a:solidFill>
              </a:rPr>
              <a:t>интернет-поисковиков</a:t>
            </a:r>
            <a:r>
              <a:rPr lang="ru-RU" sz="2400" b="1" dirty="0" smtClean="0">
                <a:solidFill>
                  <a:schemeClr val="accent6">
                    <a:lumMod val="75000"/>
                  </a:schemeClr>
                </a:solidFill>
              </a:rPr>
              <a:t> всего мира в последнее время проявляет интерес к разным областям, но пока не стало известно о выкупе </a:t>
            </a:r>
            <a:r>
              <a:rPr lang="ru-RU" sz="2400" b="1" dirty="0" err="1" smtClean="0">
                <a:solidFill>
                  <a:schemeClr val="accent6">
                    <a:lumMod val="75000"/>
                  </a:schemeClr>
                </a:solidFill>
                <a:hlinkClick r:id="rId3"/>
              </a:rPr>
              <a:t>Boston</a:t>
            </a:r>
            <a:r>
              <a:rPr lang="ru-RU" sz="2400" b="1" dirty="0" smtClean="0">
                <a:solidFill>
                  <a:schemeClr val="accent6">
                    <a:lumMod val="75000"/>
                  </a:schemeClr>
                </a:solidFill>
                <a:hlinkClick r:id="rId3"/>
              </a:rPr>
              <a:t> </a:t>
            </a:r>
            <a:r>
              <a:rPr lang="ru-RU" sz="2400" b="1" dirty="0" err="1" smtClean="0">
                <a:solidFill>
                  <a:schemeClr val="accent6">
                    <a:lumMod val="75000"/>
                  </a:schemeClr>
                </a:solidFill>
                <a:hlinkClick r:id="rId3"/>
              </a:rPr>
              <a:t>Dynamics</a:t>
            </a:r>
            <a:r>
              <a:rPr lang="ru-RU" sz="2400" b="1" dirty="0" smtClean="0">
                <a:solidFill>
                  <a:schemeClr val="accent6">
                    <a:lumMod val="75000"/>
                  </a:schemeClr>
                </a:solidFill>
              </a:rPr>
              <a:t>, трудно было предугадать главную цель </a:t>
            </a:r>
            <a:r>
              <a:rPr lang="ru-RU" sz="2400" b="1" dirty="0" err="1" smtClean="0">
                <a:solidFill>
                  <a:schemeClr val="accent6">
                    <a:lumMod val="75000"/>
                  </a:schemeClr>
                </a:solidFill>
              </a:rPr>
              <a:t>Google</a:t>
            </a:r>
            <a:r>
              <a:rPr lang="ru-RU" sz="2400" b="1" dirty="0" smtClean="0">
                <a:solidFill>
                  <a:schemeClr val="accent6">
                    <a:lumMod val="75000"/>
                  </a:schemeClr>
                </a:solidFill>
              </a:rPr>
              <a:t>. В настоящее время </a:t>
            </a:r>
            <a:r>
              <a:rPr lang="ru-RU" sz="2400" b="1" dirty="0" smtClean="0">
                <a:solidFill>
                  <a:schemeClr val="accent6">
                    <a:lumMod val="75000"/>
                  </a:schemeClr>
                </a:solidFill>
              </a:rPr>
              <a:t>стало </a:t>
            </a:r>
            <a:r>
              <a:rPr lang="ru-RU" sz="2400" b="1" dirty="0" smtClean="0">
                <a:solidFill>
                  <a:schemeClr val="accent6">
                    <a:lumMod val="75000"/>
                  </a:schemeClr>
                </a:solidFill>
              </a:rPr>
              <a:t>понятно, что компания стремится завоевать мир. Стартом была поисковая система – но это только начало. Представляем вашему вниманию пять этапов по завоеванию мира </a:t>
            </a:r>
            <a:r>
              <a:rPr lang="ru-RU" sz="2400" b="1" dirty="0" err="1" smtClean="0">
                <a:solidFill>
                  <a:schemeClr val="accent6">
                    <a:lumMod val="75000"/>
                  </a:schemeClr>
                </a:solidFill>
              </a:rPr>
              <a:t>Ларри</a:t>
            </a:r>
            <a:r>
              <a:rPr lang="ru-RU" sz="2400" b="1" dirty="0" smtClean="0">
                <a:solidFill>
                  <a:schemeClr val="accent6">
                    <a:lumMod val="75000"/>
                  </a:schemeClr>
                </a:solidFill>
              </a:rPr>
              <a:t> Пейджа и Сергея </a:t>
            </a:r>
            <a:r>
              <a:rPr lang="ru-RU" sz="2400" b="1" dirty="0" err="1" smtClean="0">
                <a:solidFill>
                  <a:schemeClr val="accent6">
                    <a:lumMod val="75000"/>
                  </a:schemeClr>
                </a:solidFill>
              </a:rPr>
              <a:t>Брина</a:t>
            </a:r>
            <a:r>
              <a:rPr lang="ru-RU" sz="2400" dirty="0" smtClean="0">
                <a:solidFill>
                  <a:schemeClr val="accent6">
                    <a:lumMod val="75000"/>
                  </a:schemeClr>
                </a:solidFill>
              </a:rPr>
              <a:t>: </a:t>
            </a:r>
            <a:endParaRPr lang="ru-RU" sz="2400" dirty="0">
              <a:solidFill>
                <a:schemeClr val="accent6">
                  <a:lumMod val="75000"/>
                </a:schemeClr>
              </a:solidFill>
            </a:endParaRP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1"/>
            <a:ext cx="8352928" cy="980728"/>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solidFill>
                  <a:schemeClr val="tx2">
                    <a:lumMod val="50000"/>
                  </a:schemeClr>
                </a:solidFill>
                <a:effectLst>
                  <a:outerShdw blurRad="50800" dist="39000" dir="5460000" algn="tl">
                    <a:srgbClr val="000000">
                      <a:alpha val="38000"/>
                    </a:srgbClr>
                  </a:outerShdw>
                </a:effectLst>
              </a:rPr>
              <a:t>Контроль </a:t>
            </a:r>
            <a:r>
              <a:rPr lang="ru-RU" b="1" dirty="0" smtClean="0">
                <a:ln w="11430"/>
                <a:solidFill>
                  <a:schemeClr val="tx2">
                    <a:lumMod val="50000"/>
                  </a:schemeClr>
                </a:solidFill>
                <a:effectLst>
                  <a:outerShdw blurRad="50800" dist="39000" dir="5460000" algn="tl">
                    <a:srgbClr val="000000">
                      <a:alpha val="38000"/>
                    </a:srgbClr>
                  </a:outerShdw>
                </a:effectLst>
              </a:rPr>
              <a:t>потока информации</a:t>
            </a:r>
            <a:r>
              <a:rPr lang="ru-RU" b="1" dirty="0" smtClean="0">
                <a:ln w="11430"/>
                <a:solidFill>
                  <a:schemeClr val="tx2">
                    <a:lumMod val="50000"/>
                  </a:schemeClr>
                </a:solidFill>
                <a:effectLst>
                  <a:outerShdw blurRad="50800" dist="39000" dir="5460000" algn="tl">
                    <a:srgbClr val="000000">
                      <a:alpha val="38000"/>
                    </a:srgbClr>
                  </a:outerShdw>
                </a:effectLst>
              </a:rPr>
              <a:t>.</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Подзаголовок 2"/>
          <p:cNvSpPr>
            <a:spLocks noGrp="1"/>
          </p:cNvSpPr>
          <p:nvPr>
            <p:ph type="subTitle" idx="1"/>
          </p:nvPr>
        </p:nvSpPr>
        <p:spPr>
          <a:xfrm>
            <a:off x="3347864" y="1124744"/>
            <a:ext cx="5796136" cy="5544616"/>
          </a:xfrm>
        </p:spPr>
        <p:txBody>
          <a:bodyPr>
            <a:normAutofit fontScale="55000" lnSpcReduction="20000"/>
          </a:bodyPr>
          <a:lstStyle/>
          <a:p>
            <a:pPr algn="just"/>
            <a:r>
              <a:rPr lang="ru-RU" b="1" i="1" dirty="0" smtClean="0">
                <a:solidFill>
                  <a:srgbClr val="0070C0"/>
                </a:solidFill>
              </a:rPr>
              <a:t>В соответствии с представленными данными </a:t>
            </a:r>
            <a:r>
              <a:rPr lang="ru-RU" b="1" i="1" dirty="0" err="1" smtClean="0">
                <a:solidFill>
                  <a:srgbClr val="0070C0"/>
                </a:solidFill>
              </a:rPr>
              <a:t>NetMarketShare</a:t>
            </a:r>
            <a:r>
              <a:rPr lang="ru-RU" b="1" i="1" dirty="0" smtClean="0">
                <a:solidFill>
                  <a:srgbClr val="0070C0"/>
                </a:solidFill>
              </a:rPr>
              <a:t>, переход общества от ПК к мобильным устройствам, поспособствовал еще большему успеху поиска </a:t>
            </a:r>
            <a:r>
              <a:rPr lang="ru-RU" b="1" i="1" dirty="0" err="1" smtClean="0">
                <a:solidFill>
                  <a:srgbClr val="0070C0"/>
                </a:solidFill>
              </a:rPr>
              <a:t>Google</a:t>
            </a:r>
            <a:r>
              <a:rPr lang="ru-RU" b="1" i="1" dirty="0" smtClean="0">
                <a:solidFill>
                  <a:srgbClr val="0070C0"/>
                </a:solidFill>
              </a:rPr>
              <a:t> – об этом говорят представленные данные, согласно которым 90% составляют мобильные запросы и всего 70% с ПК. </a:t>
            </a:r>
          </a:p>
          <a:p>
            <a:pPr algn="just"/>
            <a:r>
              <a:rPr lang="ru-RU" b="1" i="1" dirty="0" err="1" smtClean="0">
                <a:solidFill>
                  <a:srgbClr val="0070C0"/>
                </a:solidFill>
              </a:rPr>
              <a:t>Google</a:t>
            </a:r>
            <a:r>
              <a:rPr lang="ru-RU" b="1" i="1" dirty="0" smtClean="0">
                <a:solidFill>
                  <a:srgbClr val="0070C0"/>
                </a:solidFill>
              </a:rPr>
              <a:t> в прямом смысле контролирует всю информацию мира – практически мы все, так или иначе, пользуемся их услугами. Такие сервисы как </a:t>
            </a:r>
            <a:r>
              <a:rPr lang="ru-RU" b="1" i="1" dirty="0" err="1" smtClean="0">
                <a:solidFill>
                  <a:srgbClr val="0070C0"/>
                </a:solidFill>
              </a:rPr>
              <a:t>Gmail</a:t>
            </a:r>
            <a:r>
              <a:rPr lang="ru-RU" b="1" i="1" dirty="0" smtClean="0">
                <a:solidFill>
                  <a:srgbClr val="0070C0"/>
                </a:solidFill>
              </a:rPr>
              <a:t>, карты, </a:t>
            </a:r>
            <a:r>
              <a:rPr lang="ru-RU" b="1" i="1" dirty="0" err="1" smtClean="0">
                <a:solidFill>
                  <a:srgbClr val="0070C0"/>
                </a:solidFill>
              </a:rPr>
              <a:t>YouTube</a:t>
            </a:r>
            <a:r>
              <a:rPr lang="ru-RU" b="1" i="1" dirty="0" smtClean="0">
                <a:solidFill>
                  <a:srgbClr val="0070C0"/>
                </a:solidFill>
              </a:rPr>
              <a:t>, </a:t>
            </a:r>
            <a:r>
              <a:rPr lang="ru-RU" b="1" i="1" dirty="0" err="1" smtClean="0">
                <a:solidFill>
                  <a:srgbClr val="0070C0"/>
                </a:solidFill>
              </a:rPr>
              <a:t>Play</a:t>
            </a:r>
            <a:r>
              <a:rPr lang="ru-RU" b="1" i="1" dirty="0" smtClean="0">
                <a:solidFill>
                  <a:srgbClr val="0070C0"/>
                </a:solidFill>
              </a:rPr>
              <a:t> </a:t>
            </a:r>
            <a:r>
              <a:rPr lang="ru-RU" b="1" i="1" dirty="0" err="1" smtClean="0">
                <a:solidFill>
                  <a:srgbClr val="0070C0"/>
                </a:solidFill>
              </a:rPr>
              <a:t>Store</a:t>
            </a:r>
            <a:r>
              <a:rPr lang="ru-RU" b="1" i="1" dirty="0" smtClean="0">
                <a:solidFill>
                  <a:srgbClr val="0070C0"/>
                </a:solidFill>
              </a:rPr>
              <a:t> для </a:t>
            </a:r>
            <a:r>
              <a:rPr lang="ru-RU" b="1" i="1" dirty="0" err="1" smtClean="0">
                <a:solidFill>
                  <a:srgbClr val="0070C0"/>
                </a:solidFill>
              </a:rPr>
              <a:t>Android</a:t>
            </a:r>
            <a:r>
              <a:rPr lang="ru-RU" b="1" i="1" dirty="0" smtClean="0">
                <a:solidFill>
                  <a:srgbClr val="0070C0"/>
                </a:solidFill>
              </a:rPr>
              <a:t>, облегчают нам доступ к информации, что позволяет идти в ногу с последними событиями.</a:t>
            </a:r>
          </a:p>
          <a:p>
            <a:pPr algn="just"/>
            <a:r>
              <a:rPr lang="ru-RU" b="1" i="1" dirty="0" smtClean="0">
                <a:solidFill>
                  <a:srgbClr val="0070C0"/>
                </a:solidFill>
              </a:rPr>
              <a:t>В том случае, если по каким-то причинам </a:t>
            </a:r>
            <a:r>
              <a:rPr lang="ru-RU" b="1" i="1" dirty="0" err="1" smtClean="0">
                <a:solidFill>
                  <a:srgbClr val="0070C0"/>
                </a:solidFill>
              </a:rPr>
              <a:t>Google</a:t>
            </a:r>
            <a:r>
              <a:rPr lang="ru-RU" b="1" i="1" dirty="0" smtClean="0">
                <a:solidFill>
                  <a:srgbClr val="0070C0"/>
                </a:solidFill>
              </a:rPr>
              <a:t> пропадет, у нас всегда будет возможность использовать другие сервисы типа «</a:t>
            </a:r>
            <a:r>
              <a:rPr lang="ru-RU" b="1" i="1" dirty="0" err="1" smtClean="0">
                <a:solidFill>
                  <a:srgbClr val="0070C0"/>
                </a:solidFill>
              </a:rPr>
              <a:t>Яндекс-а</a:t>
            </a:r>
            <a:r>
              <a:rPr lang="ru-RU" b="1" i="1" dirty="0" smtClean="0">
                <a:solidFill>
                  <a:srgbClr val="0070C0"/>
                </a:solidFill>
              </a:rPr>
              <a:t>» и </a:t>
            </a:r>
            <a:r>
              <a:rPr lang="ru-RU" b="1" i="1" dirty="0" err="1" smtClean="0">
                <a:solidFill>
                  <a:srgbClr val="0070C0"/>
                </a:solidFill>
              </a:rPr>
              <a:t>Bing</a:t>
            </a:r>
            <a:r>
              <a:rPr lang="ru-RU" b="1" i="1" dirty="0" smtClean="0">
                <a:solidFill>
                  <a:srgbClr val="0070C0"/>
                </a:solidFill>
              </a:rPr>
              <a:t> от </a:t>
            </a:r>
            <a:r>
              <a:rPr lang="ru-RU" b="1" i="1" dirty="0" err="1" smtClean="0">
                <a:solidFill>
                  <a:srgbClr val="0070C0"/>
                </a:solidFill>
              </a:rPr>
              <a:t>Microsoft</a:t>
            </a:r>
            <a:r>
              <a:rPr lang="ru-RU" b="1" i="1" dirty="0" smtClean="0">
                <a:solidFill>
                  <a:srgbClr val="0070C0"/>
                </a:solidFill>
              </a:rPr>
              <a:t>. Но, несмотря на это, никто, кроме </a:t>
            </a:r>
            <a:r>
              <a:rPr lang="ru-RU" b="1" i="1" dirty="0" err="1" smtClean="0">
                <a:solidFill>
                  <a:srgbClr val="0070C0"/>
                </a:solidFill>
              </a:rPr>
              <a:t>Google</a:t>
            </a:r>
            <a:r>
              <a:rPr lang="ru-RU" b="1" i="1" dirty="0" smtClean="0">
                <a:solidFill>
                  <a:srgbClr val="0070C0"/>
                </a:solidFill>
              </a:rPr>
              <a:t>, не предлагает такой широкий круг возможностей. Отлично понимая, что у нас всегда есть возможность изменить предпочтение в сторону других поисковых систем, </a:t>
            </a:r>
            <a:r>
              <a:rPr lang="ru-RU" b="1" i="1" dirty="0" err="1" smtClean="0">
                <a:solidFill>
                  <a:srgbClr val="0070C0"/>
                </a:solidFill>
              </a:rPr>
              <a:t>Google</a:t>
            </a:r>
            <a:r>
              <a:rPr lang="ru-RU" b="1" i="1" dirty="0" smtClean="0">
                <a:solidFill>
                  <a:srgbClr val="0070C0"/>
                </a:solidFill>
              </a:rPr>
              <a:t> тщательно следит за качеством предоставляемого поиска. Но в то же время, этого не достаточно для поддержания статуса мирового лидера, поэтому необходимо найти что-то новое.</a:t>
            </a:r>
          </a:p>
          <a:p>
            <a:endParaRPr lang="ru-RU" dirty="0"/>
          </a:p>
        </p:txBody>
      </p:sp>
      <p:pic>
        <p:nvPicPr>
          <p:cNvPr id="2050" name="Picture 2" descr="C:\Users\Максим\Desktop\klavye1.jpg"/>
          <p:cNvPicPr>
            <a:picLocks noChangeAspect="1" noChangeArrowheads="1"/>
          </p:cNvPicPr>
          <p:nvPr/>
        </p:nvPicPr>
        <p:blipFill>
          <a:blip r:embed="rId2" cstate="print"/>
          <a:srcRect/>
          <a:stretch>
            <a:fillRect/>
          </a:stretch>
        </p:blipFill>
        <p:spPr bwMode="auto">
          <a:xfrm>
            <a:off x="179512" y="2348880"/>
            <a:ext cx="3096344" cy="27274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764704"/>
            <a:ext cx="9144001" cy="5733256"/>
          </a:xfrm>
        </p:spPr>
        <p:txBody>
          <a:bodyPr>
            <a:noAutofit/>
          </a:bodyPr>
          <a:lstStyle/>
          <a:p>
            <a:pPr marL="0" algn="just">
              <a:buNone/>
            </a:pPr>
            <a:r>
              <a:rPr lang="ru-RU" sz="1800" b="1" dirty="0" smtClean="0">
                <a:solidFill>
                  <a:srgbClr val="C00000"/>
                </a:solidFill>
              </a:rPr>
              <a:t>Поисковая система – это только дверь на пути к информации, а аппаратное обеспечение поиска – это швейцар. По этой причине, на сегодняшний день </a:t>
            </a:r>
            <a:r>
              <a:rPr lang="ru-RU" sz="1800" b="1" dirty="0" err="1" smtClean="0">
                <a:solidFill>
                  <a:srgbClr val="C00000"/>
                </a:solidFill>
              </a:rPr>
              <a:t>Google</a:t>
            </a:r>
            <a:r>
              <a:rPr lang="ru-RU" sz="1800" b="1" dirty="0" smtClean="0">
                <a:solidFill>
                  <a:srgbClr val="C00000"/>
                </a:solidFill>
              </a:rPr>
              <a:t> обслуживает одну из самых известных операционных систем мира – </a:t>
            </a:r>
            <a:r>
              <a:rPr lang="ru-RU" sz="1800" b="1" dirty="0" err="1" smtClean="0">
                <a:solidFill>
                  <a:srgbClr val="C00000"/>
                </a:solidFill>
              </a:rPr>
              <a:t>Android</a:t>
            </a:r>
            <a:r>
              <a:rPr lang="ru-RU" sz="1800" b="1" dirty="0" smtClean="0">
                <a:solidFill>
                  <a:srgbClr val="C00000"/>
                </a:solidFill>
              </a:rPr>
              <a:t>. Она охватывает 81% мирового рынка смартфонов (данные предоставлены по результатам второго квартала 2013 года). Помимо этого, </a:t>
            </a:r>
            <a:r>
              <a:rPr lang="ru-RU" sz="1800" b="1" dirty="0" err="1" smtClean="0">
                <a:solidFill>
                  <a:srgbClr val="C00000"/>
                </a:solidFill>
              </a:rPr>
              <a:t>Android</a:t>
            </a:r>
            <a:r>
              <a:rPr lang="ru-RU" sz="1800" b="1" dirty="0" smtClean="0">
                <a:solidFill>
                  <a:srgbClr val="C00000"/>
                </a:solidFill>
              </a:rPr>
              <a:t> опередила </a:t>
            </a:r>
            <a:r>
              <a:rPr lang="ru-RU" sz="1800" b="1" dirty="0" err="1" smtClean="0">
                <a:solidFill>
                  <a:srgbClr val="C00000"/>
                </a:solidFill>
              </a:rPr>
              <a:t>Windows</a:t>
            </a:r>
            <a:r>
              <a:rPr lang="ru-RU" sz="1800" b="1" dirty="0" smtClean="0">
                <a:solidFill>
                  <a:srgbClr val="C00000"/>
                </a:solidFill>
              </a:rPr>
              <a:t>, в споре за звание самой популярной операционной системы. Это господство очень трудно поколебать – с подобным явлением столкнулась </a:t>
            </a:r>
            <a:r>
              <a:rPr lang="ru-RU" sz="1800" b="1" dirty="0" err="1" smtClean="0">
                <a:solidFill>
                  <a:srgbClr val="C00000"/>
                </a:solidFill>
              </a:rPr>
              <a:t>Apple</a:t>
            </a:r>
            <a:r>
              <a:rPr lang="ru-RU" sz="1800" b="1" dirty="0" smtClean="0">
                <a:solidFill>
                  <a:srgbClr val="C00000"/>
                </a:solidFill>
              </a:rPr>
              <a:t> в 80-х годах, когда </a:t>
            </a:r>
            <a:r>
              <a:rPr lang="ru-RU" sz="1800" b="1" dirty="0" err="1" smtClean="0">
                <a:solidFill>
                  <a:srgbClr val="C00000"/>
                </a:solidFill>
              </a:rPr>
              <a:t>Microsoft</a:t>
            </a:r>
            <a:r>
              <a:rPr lang="ru-RU" sz="1800" b="1" dirty="0" smtClean="0">
                <a:solidFill>
                  <a:srgbClr val="C00000"/>
                </a:solidFill>
              </a:rPr>
              <a:t> с их операционной системой заняли лидирующую позицию на рынке.</a:t>
            </a:r>
          </a:p>
          <a:p>
            <a:pPr marL="0" algn="just">
              <a:buNone/>
            </a:pPr>
            <a:r>
              <a:rPr lang="ru-RU" sz="1800" b="1" dirty="0" smtClean="0">
                <a:solidFill>
                  <a:srgbClr val="C00000"/>
                </a:solidFill>
              </a:rPr>
              <a:t>Тем не менее, </a:t>
            </a:r>
            <a:r>
              <a:rPr lang="ru-RU" sz="1800" b="1" dirty="0" err="1" smtClean="0">
                <a:solidFill>
                  <a:srgbClr val="C00000"/>
                </a:solidFill>
              </a:rPr>
              <a:t>Google</a:t>
            </a:r>
            <a:r>
              <a:rPr lang="ru-RU" sz="1800" b="1" dirty="0" smtClean="0">
                <a:solidFill>
                  <a:srgbClr val="C00000"/>
                </a:solidFill>
              </a:rPr>
              <a:t> не собирается сдавать позиции. К примеру, </a:t>
            </a:r>
            <a:r>
              <a:rPr lang="ru-RU" sz="1800" b="1" dirty="0" err="1" smtClean="0">
                <a:solidFill>
                  <a:srgbClr val="C00000"/>
                </a:solidFill>
                <a:hlinkClick r:id="rId2"/>
              </a:rPr>
              <a:t>Google</a:t>
            </a:r>
            <a:r>
              <a:rPr lang="ru-RU" sz="1800" b="1" dirty="0" smtClean="0">
                <a:solidFill>
                  <a:srgbClr val="C00000"/>
                </a:solidFill>
                <a:hlinkClick r:id="rId2"/>
              </a:rPr>
              <a:t> </a:t>
            </a:r>
            <a:r>
              <a:rPr lang="ru-RU" sz="1800" b="1" dirty="0" err="1" smtClean="0">
                <a:solidFill>
                  <a:srgbClr val="C00000"/>
                </a:solidFill>
                <a:hlinkClick r:id="rId2"/>
              </a:rPr>
              <a:t>Glass</a:t>
            </a:r>
            <a:r>
              <a:rPr lang="ru-RU" sz="1800" b="1" dirty="0" smtClean="0">
                <a:solidFill>
                  <a:srgbClr val="C00000"/>
                </a:solidFill>
              </a:rPr>
              <a:t> будут следующим этапом в соревновании </a:t>
            </a:r>
            <a:r>
              <a:rPr lang="ru-RU" sz="1800" b="1" dirty="0" err="1" smtClean="0">
                <a:solidFill>
                  <a:srgbClr val="C00000"/>
                </a:solidFill>
              </a:rPr>
              <a:t>миниатюризаций</a:t>
            </a:r>
            <a:r>
              <a:rPr lang="ru-RU" sz="1800" b="1" dirty="0" smtClean="0">
                <a:solidFill>
                  <a:srgbClr val="C00000"/>
                </a:solidFill>
              </a:rPr>
              <a:t> – компьютеры уже перебираются из наших карманов на лицо. </a:t>
            </a:r>
          </a:p>
          <a:p>
            <a:pPr marL="0" algn="just">
              <a:buNone/>
            </a:pPr>
            <a:r>
              <a:rPr lang="ru-RU" sz="1800" b="1" dirty="0" smtClean="0">
                <a:solidFill>
                  <a:srgbClr val="C00000"/>
                </a:solidFill>
              </a:rPr>
              <a:t>Компьютеры, по сути, дают нам постоянный поток информации. Задача у </a:t>
            </a:r>
            <a:r>
              <a:rPr lang="ru-RU" sz="1800" b="1" dirty="0" err="1" smtClean="0">
                <a:solidFill>
                  <a:srgbClr val="C00000"/>
                </a:solidFill>
              </a:rPr>
              <a:t>Google</a:t>
            </a:r>
            <a:r>
              <a:rPr lang="ru-RU" sz="1800" b="1" dirty="0" smtClean="0">
                <a:solidFill>
                  <a:srgbClr val="C00000"/>
                </a:solidFill>
              </a:rPr>
              <a:t> </a:t>
            </a:r>
            <a:r>
              <a:rPr lang="ru-RU" sz="1800" b="1" dirty="0" err="1" smtClean="0">
                <a:solidFill>
                  <a:srgbClr val="C00000"/>
                </a:solidFill>
              </a:rPr>
              <a:t>Glass</a:t>
            </a:r>
            <a:r>
              <a:rPr lang="ru-RU" sz="1800" b="1" dirty="0" smtClean="0">
                <a:solidFill>
                  <a:srgbClr val="C00000"/>
                </a:solidFill>
              </a:rPr>
              <a:t> та же, но отличительной чертой умных очков будет попытка стать для человека второй кожей. </a:t>
            </a:r>
          </a:p>
          <a:p>
            <a:endParaRPr lang="ru-RU" sz="1500" dirty="0"/>
          </a:p>
        </p:txBody>
      </p:sp>
      <p:pic>
        <p:nvPicPr>
          <p:cNvPr id="3075" name="Picture 3" descr="C:\Users\Максим\Desktop\web-design2.jpg"/>
          <p:cNvPicPr>
            <a:picLocks noChangeAspect="1" noChangeArrowheads="1"/>
          </p:cNvPicPr>
          <p:nvPr/>
        </p:nvPicPr>
        <p:blipFill>
          <a:blip r:embed="rId3" cstate="print"/>
          <a:srcRect/>
          <a:stretch>
            <a:fillRect/>
          </a:stretch>
        </p:blipFill>
        <p:spPr bwMode="auto">
          <a:xfrm>
            <a:off x="5652120" y="4509120"/>
            <a:ext cx="3176823" cy="2160240"/>
          </a:xfrm>
          <a:prstGeom prst="rect">
            <a:avLst/>
          </a:prstGeom>
          <a:ln>
            <a:noFill/>
          </a:ln>
          <a:effectLst>
            <a:outerShdw blurRad="292100" dist="139700" dir="2700000" algn="tl" rotWithShape="0">
              <a:srgbClr val="333333">
                <a:alpha val="65000"/>
              </a:srgbClr>
            </a:outerShdw>
          </a:effectLst>
        </p:spPr>
      </p:pic>
      <p:sp>
        <p:nvSpPr>
          <p:cNvPr id="6" name="Прямоугольник 5"/>
          <p:cNvSpPr/>
          <p:nvPr/>
        </p:nvSpPr>
        <p:spPr>
          <a:xfrm>
            <a:off x="0" y="116632"/>
            <a:ext cx="8964488" cy="64633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600" b="1" dirty="0" smtClean="0">
                <a:ln w="11430"/>
                <a:solidFill>
                  <a:schemeClr val="tx2">
                    <a:lumMod val="50000"/>
                  </a:schemeClr>
                </a:solidFill>
                <a:effectLst>
                  <a:outerShdw blurRad="50800" dist="39000" dir="5460000" algn="tl">
                    <a:srgbClr val="000000">
                      <a:alpha val="38000"/>
                    </a:srgbClr>
                  </a:outerShdw>
                </a:effectLst>
              </a:rPr>
              <a:t>Управление </a:t>
            </a:r>
            <a:r>
              <a:rPr lang="ru-RU" sz="3600" b="1" dirty="0" smtClean="0">
                <a:ln w="11430"/>
                <a:solidFill>
                  <a:schemeClr val="tx2">
                    <a:lumMod val="50000"/>
                  </a:schemeClr>
                </a:solidFill>
                <a:effectLst>
                  <a:outerShdw blurRad="50800" dist="39000" dir="5460000" algn="tl">
                    <a:srgbClr val="000000">
                      <a:alpha val="38000"/>
                    </a:srgbClr>
                  </a:outerShdw>
                </a:effectLst>
              </a:rPr>
              <a:t>доступом к   информации</a:t>
            </a:r>
            <a:endParaRPr lang="ru-RU" sz="3600" b="1" dirty="0">
              <a:ln w="11430"/>
              <a:solidFill>
                <a:schemeClr val="tx2">
                  <a:lumMod val="50000"/>
                </a:schemeClr>
              </a:solidFill>
              <a:effectLst>
                <a:outerShdw blurRad="50800" dist="39000" dir="5460000" algn="tl">
                  <a:srgbClr val="000000">
                    <a:alpha val="38000"/>
                  </a:srgbClr>
                </a:outerShdw>
              </a:effectLst>
            </a:endParaRPr>
          </a:p>
        </p:txBody>
      </p:sp>
      <p:sp>
        <p:nvSpPr>
          <p:cNvPr id="7" name="Прямоугольник 6"/>
          <p:cNvSpPr/>
          <p:nvPr/>
        </p:nvSpPr>
        <p:spPr>
          <a:xfrm>
            <a:off x="785786" y="714356"/>
            <a:ext cx="2286000" cy="369332"/>
          </a:xfrm>
          <a:prstGeom prst="rect">
            <a:avLst/>
          </a:prstGeom>
        </p:spPr>
        <p:txBody>
          <a:bodyPr>
            <a:spAutoFit/>
          </a:bodyPr>
          <a:lstStyle/>
          <a:p>
            <a:r>
              <a:rPr lang="ru-RU" b="1" dirty="0" smtClean="0">
                <a:solidFill>
                  <a:prstClr val="black"/>
                </a:solidFill>
              </a:rPr>
              <a:t> </a:t>
            </a:r>
            <a:endParaRPr lang="ru-RU" dirty="0"/>
          </a:p>
        </p:txBody>
      </p:sp>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Максим\Desktop\12125540.1.jpg"/>
          <p:cNvPicPr>
            <a:picLocks noChangeAspect="1" noChangeArrowheads="1"/>
          </p:cNvPicPr>
          <p:nvPr/>
        </p:nvPicPr>
        <p:blipFill>
          <a:blip r:embed="rId2" cstate="print"/>
          <a:srcRect/>
          <a:stretch>
            <a:fillRect/>
          </a:stretch>
        </p:blipFill>
        <p:spPr bwMode="auto">
          <a:xfrm>
            <a:off x="6300192" y="3861048"/>
            <a:ext cx="2648682" cy="2016224"/>
          </a:xfrm>
          <a:prstGeom prst="rect">
            <a:avLst/>
          </a:prstGeom>
          <a:ln>
            <a:noFill/>
          </a:ln>
          <a:effectLst>
            <a:outerShdw blurRad="292100" dist="139700" dir="2700000" algn="tl" rotWithShape="0">
              <a:srgbClr val="333333">
                <a:alpha val="65000"/>
              </a:srgbClr>
            </a:outerShdw>
          </a:effectLst>
        </p:spPr>
      </p:pic>
      <p:pic>
        <p:nvPicPr>
          <p:cNvPr id="1026" name="Picture 2" descr="&amp;bcy;&amp;iecy;&amp;scy;&amp;pcy;&amp;icy;&amp;lcy;&amp;ocy;&amp;tcy;&amp;ncy;&amp;ycy;&amp;iecy; &amp;acy;&amp;vcy;&amp;tcy;&amp;ocy;&amp;mcy;&amp;ocy;&amp;bcy;&amp;icy;&amp;lcy;&amp;icy;"/>
          <p:cNvPicPr>
            <a:picLocks noChangeAspect="1" noChangeArrowheads="1"/>
          </p:cNvPicPr>
          <p:nvPr/>
        </p:nvPicPr>
        <p:blipFill>
          <a:blip r:embed="rId3" cstate="print"/>
          <a:srcRect/>
          <a:stretch>
            <a:fillRect/>
          </a:stretch>
        </p:blipFill>
        <p:spPr bwMode="auto">
          <a:xfrm>
            <a:off x="6300192" y="980728"/>
            <a:ext cx="2605398" cy="1954049"/>
          </a:xfrm>
          <a:prstGeom prst="rect">
            <a:avLst/>
          </a:prstGeom>
          <a:ln>
            <a:noFill/>
          </a:ln>
          <a:effectLst>
            <a:outerShdw blurRad="292100" dist="139700" dir="2700000" algn="tl" rotWithShape="0">
              <a:srgbClr val="333333">
                <a:alpha val="65000"/>
              </a:srgbClr>
            </a:outerShdw>
          </a:effectLst>
        </p:spPr>
      </p:pic>
      <p:sp>
        <p:nvSpPr>
          <p:cNvPr id="3" name="Подзаголовок 2"/>
          <p:cNvSpPr>
            <a:spLocks noGrp="1"/>
          </p:cNvSpPr>
          <p:nvPr>
            <p:ph type="subTitle" idx="1"/>
          </p:nvPr>
        </p:nvSpPr>
        <p:spPr>
          <a:xfrm>
            <a:off x="0" y="836712"/>
            <a:ext cx="6228184" cy="6021288"/>
          </a:xfrm>
        </p:spPr>
        <p:txBody>
          <a:bodyPr>
            <a:normAutofit fontScale="70000" lnSpcReduction="20000"/>
          </a:bodyPr>
          <a:lstStyle/>
          <a:p>
            <a:pPr algn="just"/>
            <a:r>
              <a:rPr lang="ru-RU" b="1" dirty="0" smtClean="0">
                <a:solidFill>
                  <a:srgbClr val="FFC000"/>
                </a:solidFill>
              </a:rPr>
              <a:t>Осуществление контроля за информацией – это только начало. Говоря иными словами, </a:t>
            </a:r>
            <a:r>
              <a:rPr lang="ru-RU" b="1" dirty="0" err="1" smtClean="0">
                <a:solidFill>
                  <a:srgbClr val="FFC000"/>
                </a:solidFill>
              </a:rPr>
              <a:t>Google</a:t>
            </a:r>
            <a:r>
              <a:rPr lang="ru-RU" b="1" dirty="0" smtClean="0">
                <a:solidFill>
                  <a:srgbClr val="FFC000"/>
                </a:solidFill>
              </a:rPr>
              <a:t> не будет способен управлять миром, пока их контроль будет исключительно сетевым. Тут нам представляют </a:t>
            </a:r>
            <a:r>
              <a:rPr lang="ru-RU" b="1" dirty="0" smtClean="0">
                <a:solidFill>
                  <a:srgbClr val="FFC000"/>
                </a:solidFill>
                <a:hlinkClick r:id="rId4"/>
              </a:rPr>
              <a:t>самоуправляемые автомобили</a:t>
            </a:r>
            <a:r>
              <a:rPr lang="ru-RU" b="1" dirty="0" smtClean="0">
                <a:solidFill>
                  <a:srgbClr val="FFC000"/>
                </a:solidFill>
              </a:rPr>
              <a:t>. Они дадут возможность </a:t>
            </a:r>
            <a:r>
              <a:rPr lang="ru-RU" b="1" dirty="0" err="1" smtClean="0">
                <a:solidFill>
                  <a:srgbClr val="FFC000"/>
                </a:solidFill>
              </a:rPr>
              <a:t>Google</a:t>
            </a:r>
            <a:r>
              <a:rPr lang="ru-RU" b="1" dirty="0" smtClean="0">
                <a:solidFill>
                  <a:srgbClr val="FFC000"/>
                </a:solidFill>
              </a:rPr>
              <a:t> полностью контролировать транспортную сеть. Основная часть времени, которую мы тратим впустую – это простаивание в пробках. Все дорожные транспортные происшествия случаются в результате допущенной ошибки водителя – это носит название человеческого фактора. Ежедневно происходит огромное количество дорожных происшествий. Предотвращение таких ситуаций, вероятнее всего, поможет сэкономить огромное количество денег, затрачиваемых на лечение людей или восстановление машин. Едва лишь самоуправляемые машины заполонят улицы наших городов, </a:t>
            </a:r>
            <a:r>
              <a:rPr lang="ru-RU" b="1" dirty="0" err="1" smtClean="0">
                <a:solidFill>
                  <a:srgbClr val="FFC000"/>
                </a:solidFill>
              </a:rPr>
              <a:t>Google</a:t>
            </a:r>
            <a:r>
              <a:rPr lang="ru-RU" b="1" dirty="0" smtClean="0">
                <a:solidFill>
                  <a:srgbClr val="FFC000"/>
                </a:solidFill>
              </a:rPr>
              <a:t> тут же возьмет под контроль повседневную жизнь.</a:t>
            </a:r>
            <a:endParaRPr lang="ru-RU" b="1" dirty="0">
              <a:solidFill>
                <a:srgbClr val="FFC000"/>
              </a:solidFill>
            </a:endParaRPr>
          </a:p>
        </p:txBody>
      </p:sp>
      <p:sp>
        <p:nvSpPr>
          <p:cNvPr id="4" name="Прямоугольник 3"/>
          <p:cNvSpPr/>
          <p:nvPr/>
        </p:nvSpPr>
        <p:spPr>
          <a:xfrm>
            <a:off x="1259632" y="0"/>
            <a:ext cx="6788320" cy="64633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600" b="1" dirty="0" smtClean="0">
                <a:ln w="11430"/>
                <a:solidFill>
                  <a:schemeClr val="tx2">
                    <a:lumMod val="50000"/>
                  </a:schemeClr>
                </a:solidFill>
                <a:effectLst>
                  <a:outerShdw blurRad="50800" dist="39000" dir="5460000" algn="tl">
                    <a:srgbClr val="000000">
                      <a:alpha val="38000"/>
                    </a:srgbClr>
                  </a:outerShdw>
                </a:effectLst>
              </a:rPr>
              <a:t>Контроль </a:t>
            </a:r>
            <a:r>
              <a:rPr lang="ru-RU" sz="3600" b="1" dirty="0" smtClean="0">
                <a:ln w="11430"/>
                <a:solidFill>
                  <a:schemeClr val="tx2">
                    <a:lumMod val="50000"/>
                  </a:schemeClr>
                </a:solidFill>
                <a:effectLst>
                  <a:outerShdw blurRad="50800" dist="39000" dir="5460000" algn="tl">
                    <a:srgbClr val="000000">
                      <a:alpha val="38000"/>
                    </a:srgbClr>
                  </a:outerShdw>
                </a:effectLst>
              </a:rPr>
              <a:t>транспортной сети</a:t>
            </a:r>
            <a:endParaRPr lang="ru-RU" sz="3600" b="1" dirty="0">
              <a:ln w="11430"/>
              <a:solidFill>
                <a:schemeClr val="tx2">
                  <a:lumMod val="50000"/>
                </a:schemeClr>
              </a:solidFill>
              <a:effectLst>
                <a:outerShdw blurRad="50800" dist="39000" dir="5460000" algn="tl">
                  <a:srgbClr val="000000">
                    <a:alpha val="38000"/>
                  </a:srgbClr>
                </a:outerShdw>
              </a:effectLst>
            </a:endParaRPr>
          </a:p>
        </p:txBody>
      </p:sp>
    </p:spTree>
  </p:cSld>
  <p:clrMapOvr>
    <a:masterClrMapping/>
  </p:clrMapOvr>
  <p:transition>
    <p:pull dir="rd"/>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331</TotalTime>
  <Words>1072</Words>
  <Application>Microsoft Office PowerPoint</Application>
  <PresentationFormat>Экран (4:3)</PresentationFormat>
  <Paragraphs>52</Paragraphs>
  <Slides>12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Слайд 1</vt:lpstr>
      <vt:lpstr>10 главных принципов Google</vt:lpstr>
      <vt:lpstr>Google Inc. - американская компания, владеющая первой по популярности в мире поисковой системой Google, обрабатывающей 41 млрд 345 млн запросов в месяц</vt:lpstr>
      <vt:lpstr>Название Google - искаженное написание английского слова googol (гугол), которое обозначает число, состоящие из единицы и ста нулей. Считается, что первый чек от инвесторов учредители компании получили на Google Inc., и им пришлось назвать создаваемую компанию именно так </vt:lpstr>
      <vt:lpstr>Создатели.</vt:lpstr>
      <vt:lpstr>Как Google планирует дальше завоёвывать мир – 5 сфер влияния . </vt:lpstr>
      <vt:lpstr>Контроль потока информации.</vt:lpstr>
      <vt:lpstr>Слайд 8</vt:lpstr>
      <vt:lpstr>Слайд 9</vt:lpstr>
      <vt:lpstr>Контроль рынка физического труда</vt:lpstr>
      <vt:lpstr>Контроль над жизненными тайнами</vt:lpstr>
      <vt:lpstr>«Для нас быть лучшими – это не пункт назначения, а только начало пути!»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Максим</dc:creator>
  <cp:lastModifiedBy>Антон</cp:lastModifiedBy>
  <cp:revision>38</cp:revision>
  <dcterms:created xsi:type="dcterms:W3CDTF">2014-04-10T05:05:14Z</dcterms:created>
  <dcterms:modified xsi:type="dcterms:W3CDTF">2016-08-28T20:50:40Z</dcterms:modified>
</cp:coreProperties>
</file>